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0"/>
  </p:notesMasterIdLst>
  <p:handoutMasterIdLst>
    <p:handoutMasterId r:id="rId21"/>
  </p:handoutMasterIdLst>
  <p:sldIdLst>
    <p:sldId id="299" r:id="rId2"/>
    <p:sldId id="344" r:id="rId3"/>
    <p:sldId id="356" r:id="rId4"/>
    <p:sldId id="358" r:id="rId5"/>
    <p:sldId id="359" r:id="rId6"/>
    <p:sldId id="354" r:id="rId7"/>
    <p:sldId id="321" r:id="rId8"/>
    <p:sldId id="347" r:id="rId9"/>
    <p:sldId id="348" r:id="rId10"/>
    <p:sldId id="345" r:id="rId11"/>
    <p:sldId id="360" r:id="rId12"/>
    <p:sldId id="361" r:id="rId13"/>
    <p:sldId id="362" r:id="rId14"/>
    <p:sldId id="363" r:id="rId15"/>
    <p:sldId id="352" r:id="rId16"/>
    <p:sldId id="357" r:id="rId17"/>
    <p:sldId id="328" r:id="rId18"/>
    <p:sldId id="3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430" userDrawn="1">
          <p15:clr>
            <a:srgbClr val="A4A3A4"/>
          </p15:clr>
        </p15:guide>
        <p15:guide id="4" orient="horz" pos="709" userDrawn="1">
          <p15:clr>
            <a:srgbClr val="A4A3A4"/>
          </p15:clr>
        </p15:guide>
        <p15:guide id="5" pos="619" userDrawn="1">
          <p15:clr>
            <a:srgbClr val="A4A3A4"/>
          </p15:clr>
        </p15:guide>
        <p15:guide id="6" pos="7423" userDrawn="1">
          <p15:clr>
            <a:srgbClr val="A4A3A4"/>
          </p15:clr>
        </p15:guide>
        <p15:guide id="7" pos="6698" userDrawn="1">
          <p15:clr>
            <a:srgbClr val="A4A3A4"/>
          </p15:clr>
        </p15:guide>
        <p15:guide id="8" orient="horz" pos="1139" userDrawn="1">
          <p15:clr>
            <a:srgbClr val="A4A3A4"/>
          </p15:clr>
        </p15:guide>
        <p15:guide id="9" orient="horz" pos="1684" userDrawn="1">
          <p15:clr>
            <a:srgbClr val="A4A3A4"/>
          </p15:clr>
        </p15:guide>
        <p15:guide id="10" pos="5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141"/>
    <a:srgbClr val="595959"/>
    <a:srgbClr val="914DA4"/>
    <a:srgbClr val="9352D6"/>
    <a:srgbClr val="9B58DF"/>
    <a:srgbClr val="5B9BD5"/>
    <a:srgbClr val="35CB65"/>
    <a:srgbClr val="ED6C31"/>
    <a:srgbClr val="FFFF4B"/>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8"/>
    <p:restoredTop sz="64968"/>
  </p:normalViewPr>
  <p:slideViewPr>
    <p:cSldViewPr snapToGrid="0">
      <p:cViewPr varScale="1">
        <p:scale>
          <a:sx n="82" d="100"/>
          <a:sy n="82" d="100"/>
        </p:scale>
        <p:origin x="1908" y="96"/>
      </p:cViewPr>
      <p:guideLst>
        <p:guide orient="horz" pos="2160"/>
        <p:guide pos="3840"/>
        <p:guide orient="horz" pos="3430"/>
        <p:guide orient="horz" pos="709"/>
        <p:guide pos="619"/>
        <p:guide pos="7423"/>
        <p:guide pos="6698"/>
        <p:guide orient="horz" pos="1139"/>
        <p:guide orient="horz" pos="1684"/>
        <p:guide pos="5768"/>
      </p:guideLst>
    </p:cSldViewPr>
  </p:slideViewPr>
  <p:outlineViewPr>
    <p:cViewPr>
      <p:scale>
        <a:sx n="33" d="100"/>
        <a:sy n="33" d="100"/>
      </p:scale>
      <p:origin x="0" y="0"/>
    </p:cViewPr>
  </p:outlin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5F9CEE-3E9E-8449-BC92-42053B4DCB2C}" type="datetimeFigureOut">
              <a:rPr lang="en-US" smtClean="0"/>
              <a:pPr/>
              <a:t>2/14/2019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DABFBC-E918-E14E-B148-8F74CA039D6D}" type="slidenum">
              <a:rPr lang="en-US" smtClean="0"/>
              <a:pPr/>
              <a:t>‹#›</a:t>
            </a:fld>
            <a:endParaRPr lang="en-US"/>
          </a:p>
        </p:txBody>
      </p:sp>
    </p:spTree>
    <p:extLst>
      <p:ext uri="{BB962C8B-B14F-4D97-AF65-F5344CB8AC3E}">
        <p14:creationId xmlns:p14="http://schemas.microsoft.com/office/powerpoint/2010/main" val="36726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9366C-E013-8348-A051-A6A754599817}" type="datetimeFigureOut">
              <a:rPr lang="en-US" smtClean="0"/>
              <a:pPr/>
              <a:t>2/14/2019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CA1AD-1862-2B4B-934E-687FB080348F}" type="slidenum">
              <a:rPr lang="en-US" smtClean="0"/>
              <a:pPr/>
              <a:t>‹#›</a:t>
            </a:fld>
            <a:endParaRPr lang="en-US"/>
          </a:p>
        </p:txBody>
      </p:sp>
    </p:spTree>
    <p:extLst>
      <p:ext uri="{BB962C8B-B14F-4D97-AF65-F5344CB8AC3E}">
        <p14:creationId xmlns:p14="http://schemas.microsoft.com/office/powerpoint/2010/main" val="163161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minute</a:t>
            </a:r>
          </a:p>
          <a:p>
            <a:pPr marL="0" marR="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endParaRPr lang="en-US"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ਜੀ ਆਇਆਂ ਨੂੰ ਅਤੇ ਸਾਡੇ ਨਾਲ ਸ਼ਾਮਲ ਹੋਣ ਲਈ ਤੁਹਾਡਾ ਧੰਨਵਾਦ।</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ਇਹ ਪੜ੍ਹਾਈ ਦੇ ਸਿਸਟਮ ਵਿਚ ਸੋਜੀ ਦੀ ਸ਼ਮੂਲੀਅਤ ਵਾਲੀ ਪੜ੍ਹਾਈ ਬਾਰੇ ਬੱਚਿਆਂ ਦੇ ਮਾਪਿਆਂ ਲਈ ਇਕ ਜਾਣ-ਪਛਾਣ ਹੈ। ਅੱਜ ਅਸੀਂ ਸੋਜੀ, ਸੋਜੀ ਦੀ ਸ਼ਮੂਲੀਅਤ ਵਾਲੀ ਪੜ੍ਹਾਈ ਬਾਰੇ ਜਾਣਾਂਗੇ ਅਤੇ ਇਹ ਜਾਣਾਂਗੇ ਕਿ ਇਹ ਸੋਜੀ 1  2 3 ਨਾਲ ਕਿਵੇਂ ਸੰਬੰਧ ਰੱਖਦੀ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a:t>
            </a:fld>
            <a:endParaRPr lang="en-US"/>
          </a:p>
        </p:txBody>
      </p:sp>
    </p:spTree>
    <p:extLst>
      <p:ext uri="{BB962C8B-B14F-4D97-AF65-F5344CB8AC3E}">
        <p14:creationId xmlns:p14="http://schemas.microsoft.com/office/powerpoint/2010/main" val="77349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3 minutes</a:t>
            </a: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pa-IN" sz="1200" b="1"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ਕੰਮ:</a:t>
            </a:r>
            <a:r>
              <a:rPr lang="pa-IN"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ਹਿੱਸਾ ਲੈਣ ਵਾਲਿਆਂ ਨੂੰ ਇਹ ਸਲਾਈਡ ਪੜ੍ਹਨ ਦਿਉ ਤਾਂ ਜੋ ਉਹ ਸੋਜੀ ਦੀ ਸ਼ਮੂਲੀਅਤ ਵਾਲੀ </a:t>
            </a: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ਈਪੜ੍ਹਾ </a:t>
            </a: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ਅਤੇ ਨਵੇਂ ਪਾਠਕ੍ਰਮ ਦੀਆਂ ਮੁੱਖ ਸ਼ਕਤੀਆਂ ਨਾਲ ਸੰਬੰਧ ਦੇਖ ਸਕਣ</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en-US" sz="1200" b="1"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endParaRPr lang="en-US" sz="1200" b="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ਸ਼ਮੂਲੀਅਤ ਅਤੇ ਭਿੰਨਤਾ ਨੂੰ ਸਕੂਲਾਂ ਵਿਚ ਆਮ ਹੀ ਵਿਚਾਰਿਆ ਜਾਂਦਾ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ਅਧਿਆਪਕ</a:t>
            </a:r>
            <a:r>
              <a:rPr lang="pa-IN" sz="1200"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ਇਹ ਪੱਕਾ ਕਰਦੇ ਹਨ ਕਿ ਕਲਾਸਰੂਮ ਵਿਚ ਹੋਣ ਵਾਲੀ ਗੱਲਬਾਤ ਉਸ ਭਿੰਨਤਾ ਦਾ ਅਕਸ ਦਿਖਾਉਂਦੀ ਹੈ ਜਿਹੜੀ ਅਸੀਂ ਆਪਣੀਆਂ ਸਕੂਲ ਕਮਿਉਨਟੀਆਂ ਵਿਚ ਦੇਖਦੇ ਹਾਂ।</a:t>
            </a: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ਭਿੰਨਤਾ ਦੀ ਕਦਰ ਕਰਨ ਅਤੇ ਫਰਕਾਂ ਦਾ ਆਦਰ ਕਰਨ</a:t>
            </a:r>
            <a:r>
              <a:rPr lang="pa-IN" sz="12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ਨੂੰ, ਅਤੇ</a:t>
            </a:r>
            <a:r>
              <a:rPr lang="pa-IN" sz="1200"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ਮਨੁੱਖੀ ਹੱਕਾਂ ਦੇ ਵਿਸ਼ਿਆਂ ਅਤੇ ਵਿਤਕਰੇ ਦੇ ਜਵਾਬਾਂ ਵੱਲ ਧਿਆਨ ਨੂੰ ਸ਼ਾਮਲ ਕਰਦਾ ਹੈ।</a:t>
            </a:r>
            <a:r>
              <a:rPr lang="pa-IN" sz="12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ਭਿੰਨਤਾ ਬਾਰੇ ਵਿਚਾਰ-ਵਟਾਂਦਰਾ ਕਰਕੇ ਅਤੇ ਵਿਤਕਰੇ ਨੂੰ ਨਿਰ-ਉਤਸ਼ਾਹਿਤ ਕਰਕੇ ਵਿਦਿਆਰਥੀ ਆਪਣੇ ਆਪ ਲਈ ਬਿਹਤਰ ਯੋਗ ਹੁੰਦੇ ਹਨ, ਅਤੇ ਆਪਣੇ ਸਾਥੀਆਂ ਵਿਚਲੇ ਫਰਕਾਂ ਨੂੰ ਪ੍ਰਵਾਨ ਕਰਦੇ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ਚੰਗੀਆਂ ਅਤੇ ਸ਼ਾਮਲ ਕਰਨ ਵਾਲੀਆਂ ਪਾਲਸੀਆਂ ਦਾ ਸਾਰੇ ਵਿਦਿਆਰਥੀਆਂ ਉੱਪਰ ਹਾਂਪੱਖੀ ਅਸਰ ਪੈਂਦਾ ਹੈ ਕਿਉਂਕਿ ਉਹ ਪ੍ਰਵਾਨ ਅਤੇ ਆਦਰ ਕਰਨ ਦੇ ਸਭਿਆਚਾਰ ਨੂੰ ਉਤਸ਼ਾਹ ਦਿੰਦੀਆਂ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10</a:t>
            </a:fld>
            <a:endParaRPr lang="en-US"/>
          </a:p>
        </p:txBody>
      </p:sp>
    </p:spTree>
    <p:extLst>
      <p:ext uri="{BB962C8B-B14F-4D97-AF65-F5344CB8AC3E}">
        <p14:creationId xmlns:p14="http://schemas.microsoft.com/office/powerpoint/2010/main" val="14149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minutes</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endParaRPr lang="en-US" sz="1200" b="1"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ਪੜ੍ਹਾਈ ਵਿਦਿਆਰਥੀਆਂ ਬਾਰੇ ਹੈ ਜਿਹੜੇ ਸਮਾਜ ਵਿਚ ਸੋਜੀ ਦੀ ਭਿੰਨਤਾ ਬਾਰੇ ਅਤੇ ਹਰ ਇਕ ਨਾਲ ਆਦਰ ਅਤੇ ਮਾਣ ਨਾਲ ਵਰਤਾਉ ਕਰਨ ਦੀ ਮਹੱਤਤਾ ਬਾਰੇ ਗੱਲਬਾਤ ਕਰਦੇ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ਟੀਚਰ ਇਹ ਫੈਸਲਾ ਕਰਨ ਲਈ ਬਿਹਤਰ ਲੈਸ ਹਨ ਕਿ ਉਨ੍ਹਾਂ ਦੀਆਂ ਕਲਾਸਾਂ ਲਈ ਉਮਰ ਮੁਤਾਬਕ ਕੀ ਢੁਕਵਾਂ ਹੈ। ਉਦਾਹਰਣ ਲਈ, ਕੁਝ ਵਿਦਿਆਰਥੀ ਸਿੰਗਲ ਡੈਡੀਆਂ, ਗਰੈਂਡਪੇਰੈਂਟਸ, ਜਾਂ ਮਤਰੇਏ ਮਾਪਿਆਂ ਵਲੋਂ ਪਾਲੇ ਗਏ ਹਨ, ਜਦ ਕਿ ਕੁਝ ਦੀ ਮਾਂ ਨਹੀਂ ਹੈ, ਅਤੇ ਕੁਝ ਦੀਆਂ ਦੋ ਮਾਵਾਂ ਹਨ। ਪਰਿਵਾਰ ਦੀ ਭਿੰਨਤਾ ਬਾਰੇ ਇਕ ਅਸਰਦਾਰ ਕੇ/1 ਲੈਸਨ ਵਿਦਿਆਰਥੀਆਂ ਨੂੰ ਇਹ ਸਿਖਾਏਗਾ ਪਰਿਵਾਰ ਸਾਰੇ ਰੂਪਾਂ ਅਤੇ ਆਕਾਰਾਂ 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CA" sz="12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ਹੋਰ ਲੈਸਨ ਵਿਦਿਆਰਥੀਆਂ ਨੂੰ “ਦੈਟਸ ਸੋ ਗੇਅ” ਕਹਿਣ ਤੋਂ ਰੋਕ ਸਕਦਾ ਹੈ, ਜੋ ਕਿ ਸਕੂਲਾਂ ਦੇ ਸੁਆਗਤ ਕਰਨ ਵਾਲੇ ਮਾਹੌਲ ਉੱਪਰ ਸਿੱਧਾ ਅਸਰ ਪਾਉਂਦਾ ਹੈ। ਸੋਜੀ 1  2 3 ਲੈਸਨ ਪਲੈਨਾਂ ਅਧਿਆਪਕਾਂ ਲਈ ਇਕ ਇਖਤਿਆਰੀ ਵਸੀਲਾ ਹਨ। ਉਹ ਤੁਹਾਡੇ ਸੂਬਾਈ ਪਾਠਕ੍ਰਮ ਨਾਲ ਮੇਲ ਖਾਂਦੀਆਂ ਹਨ ਅਤੇ ਇਹ ਅਧਿਆਪਕਾਂ ਵਲੋਂ ਆਪਣੀ ਇੱਛਾ ਮਤਾਬਕ ਢਾਲਣ ਲਈ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11</a:t>
            </a:fld>
            <a:endParaRPr lang="en-US"/>
          </a:p>
        </p:txBody>
      </p:sp>
    </p:spTree>
    <p:extLst>
      <p:ext uri="{BB962C8B-B14F-4D97-AF65-F5344CB8AC3E}">
        <p14:creationId xmlns:p14="http://schemas.microsoft.com/office/powerpoint/2010/main" val="191164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minutes</a:t>
            </a: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b="1"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ਨੋਟ:</a:t>
            </a:r>
            <a:r>
              <a:rPr lang="pa-IN"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ਇਹ ਸਲਾਈਡ ਓਪਸ਼ਨਲ ਹੈ ਜੋ ਕਿ ਸਰੋਤਿਆਂ ਦੀਆਂ ਦਿਲਚਸਪੀਆਂ `ਤੇ ਨਿਰਭਰ ਕਰਦੀ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b="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ਲਿਖਤ</a:t>
            </a:r>
            <a:r>
              <a:rPr lang="pa-IN" sz="1200" b="1"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ਦਾ ਨਮੂਨਾ:</a:t>
            </a:r>
            <a:endParaRPr lang="en-US"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ਬਾਰੇ ਸਿੱਖਿਆ ਦੇਣਾ ਧਰਮਾਂ ਜਾਂ ਸਭਿਆਚਾਰਾਂ ਬਾਰੇ ਸਿੱਖਿਆ ਦੇਣ ਵਾਂਗ ਹੈ – ਅਸੀਂ ਵੱਖ ਵੱਖ ਧਰਮਾਂ “ਬਾਰੇ” ਸਿਖਾਉਂਦੇ ਹਾਂ, ਪਰ ਇਹ ਨਹੀਂ ਸਿਖਾਉਂਦੇ ਕਿ ਵਿਦਿਆਰਥੀ ਉਨ੍ਹਾਂ ਵਿੱਚੋਂ ਕਿਸੇ ਧਰਮ ਦੇ ਹੋਣੇ ਚਾਹੀਦੇ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ਇਸ ਸਲਾਈਡ ਵਿਚ ਦਿੱਤੀਆਂ ਗਈਆਂ ਲੈਸਨ ਪਲੈਨਾਂ ਸੋਜੀ 1 2 3 ਵੈੱਬਸਾਈਟ ਤੋਂ ਆਈਆਂ ਹਨ। </a:t>
            </a: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ਟੀਚਰ ਸਾਰੇ ਲੈਸਨਾਂ ਦੀਆਂ ਪਲੈਨਾਂ ਨੂੰ ਜਿਵੇਂ ਠੀਕ ਸਮਝਦੇ ਹੋਣ ਅਡਜਸਟ ਕਰ ਸਕਦੇ ਹਨ, ਅਤੇ ਸਾਰੀਆਂ ਲੈਸਨ ਪਲੈਨਾਂ ਬੀ ਸੀ ਦੇ ਪਾਠਕ੍ਰਮ ਨਾਲ ਮੇਲ ਖਾਂਦੀਆਂ ਹਨ। ਸਾਮੱਗਰੀ ਵਿਦਿਆਰਥੀਆਂ ਦੇ ਵੱਡੇ ਹੋਣ ਨਾਲ ਵਿਕਸਿਤ ਹੁੰਦੀ ਜਾਂਦੀ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ਇਸ ਸਲਾਈਡ ਵਿਚ ਦਿੱਤੀਆਂ ਗਈਆਂ ਲੈਸਨ ਪਲੈਨਾਂ ਸੋਜੀ 1 2 3 ਵੈੱਬਸਾਈਟ ਤੋਂ ਆਈਆਂ ਹਨ। ਇਨ੍ਹਾਂ ਵਿੱਚੋਂ ਹਰ ਲੈਸਨ ਪਲੈਨ ਟੀਚਰਾਂ ਨੂੰ ਇਹ ਸੁਝਾਅ ਦਿੰਦੀ ਹੈ ਕਿ ਕਲਾਸਰੂਮ ਵਿਚ ਨਵੀਂ ਗੱਲਬਾਤ ਕਿਵੇਂ ਸ਼ੁਰੂ ਕਰਨੀ ਹੈ। ਇਹ ਨੋਟ ਕਰੋ ਕਿ ਵਿਦਿਆਰਥੀਆਂ ਦੇ ਵੱਡੇ ਹੋਣ `ਤੇ ਕਿਵੇਂ ਸਾਮੱਗਰੀ ਬਦਲਦੀ ਜਾਂਦੀ ਹੈ। ਉਦਾਹਰਣ ਲਈ, ਮੁਢਲੇ ਲੈਸਨ ਪਰਿਵਾਰਾਂ ਦੀ ਭਿੰਨਤਾ ਬਾਰੇ ਹੋਣਗੇ ਅਤੇ ਵਿਚਕਾਰਲੇ ਲੈਸਨ ਉਨ੍ਹਾਂ ਕੱਟੜ ਧਾਰਨਾਵਾਂ ਬਾਰੇ ਗੱਲਬਾਤ ਕਰਨਗੇ ਜਿਨ੍ਹਾਂ ਦਾ ਸਾਨੂੰ ਸਾਮ੍ਹਣਾ ਕਰਨਾ ਪੈ ਸਕਦਾ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12</a:t>
            </a:fld>
            <a:endParaRPr lang="en-US"/>
          </a:p>
        </p:txBody>
      </p:sp>
    </p:spTree>
    <p:extLst>
      <p:ext uri="{BB962C8B-B14F-4D97-AF65-F5344CB8AC3E}">
        <p14:creationId xmlns:p14="http://schemas.microsoft.com/office/powerpoint/2010/main" val="220497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minutes</a:t>
            </a: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b="1"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ਨੋਟ:</a:t>
            </a:r>
            <a:r>
              <a:rPr lang="pa-IN"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ਇਹ ਸਲਾਈਡ ਓਪਸ਼ਨਲ ਹੈ ਜੋ ਕਿ ਸਰੋਤਿਆਂ ਦੀਆਂ ਦਿਲਚਸਪੀਆਂ `ਤੇ ਨਿਰਭਰ ਕਰਦੀ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ਲਿਖਤ</a:t>
            </a:r>
            <a:r>
              <a:rPr lang="pa-IN" sz="1200" b="1"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ਦਾ ਨਮੂਨਾ:</a:t>
            </a:r>
            <a:endParaRPr lang="en-US" sz="12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ਬਾਰੇ ਸਿੱਖਿਆ ਦੇਣਾ ਧਰਮਾਂ ਜਾਂ ਸਭਿਆਚਾਰਾਂ ਬਾਰੇ ਸਿੱਖਿਆ ਦੇਣ ਵਾਂਗ ਹੈ – ਅਸੀਂ ਵੱਖ ਵੱਖ ਧਰਮਾਂ “ਬਾਰੇ” ਸਿਖਾਉਂਦੇ ਹਾਂ, ਪਰ ਇਹ ਨਹੀਂ ਸਿਖਾਉਂਦੇ ਕਿ ਵਿਦਿਆਰਥੀ ਉਨ੍ਹਾਂ ਵਿੱਚੋਂ ਕਿਸੇ ਧਰਮ ਦੇ ਹੋਣੇ ਚਾਹੀਦੇ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ਟੀਚਰ ਸਾਰੇ ਲੈਸਨਾਂ ਦੀਆਂ ਪਲੈਨਾਂ ਨੂੰ ਜਿਵੇਂ ਠੀਕ ਸਮਝਦੇ ਹੋਣ ਅਡਜਸਟ ਕਰ ਸਕਦੇ ਹਨ, ਅਤੇ ਸਾਰੀਆਂ ਲੈਸਨ ਪਲੈਨਾਂ ਬੀ ਸੀ ਦੇ ਪਾਠਕ੍ਰਮ ਨਾਲ ਮੇਲ ਖਾਂਦੀਆਂ ਹਨ। ਸਾਮੱਗਰੀ ਵਿਦਿਆਰਥੀਆਂ ਦੇ ਵੱਡੇ ਹੋਣ ਨਾਲ ਵਿਕਸਿਤ ਹੁੰਦੀ ਜਾਂਦੀ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ਇਸ ਸਲਾਈਡ ਵਿਚ ਦਿੱਤੀਆਂ ਗਈਆਂ ਲੈਸਨ ਪਲੈਨਾਂ ਸੋਜੀ 1 2 3 ਵੈੱਬਸਾਈਟ ਤੋਂ ਆਈਆਂ ਹਨ। ਇਨ੍ਹਾਂ ਵਿੱਚੋਂ ਹਰ ਲੈਸਨ ਪਲੈਨ ਟੀਚਰਾਂ ਨੂੰ ਇਹ ਸੁਝਾਅ ਦਿੰਦੀ ਹੈ ਕਿ ਕਲਾਸਰੂਮ ਵਿਚ ਨਵੀਂ ਗੱਲਬਾਤ ਕਿਵੇਂ ਸ਼ੁਰੂ ਕਰਨੀ ਹੈ। ਵਿਸ਼ੇ ਸਾਇੰਸਾਂ ਤੋਂ ਲੈ ਕੇ ਆਦਿਵਾਸੀ ਦ੍ਰਿਸ਼ਟੀਕੋਣਾਂ ਤੱਕ ਅਤੇ ਸਾਹਿਤ ਵਿਚ ਲਿੰਗ (ਜੈਂਡਰ) ਬਾਰੇ ਕੱਟੜ ਧਾਰਨਾਵਾਂ ਤੱਕ ਵੱਖ ਵੱਖ ਹੋ ਸਕਦੇ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13</a:t>
            </a:fld>
            <a:endParaRPr lang="en-US"/>
          </a:p>
        </p:txBody>
      </p:sp>
    </p:spTree>
    <p:extLst>
      <p:ext uri="{BB962C8B-B14F-4D97-AF65-F5344CB8AC3E}">
        <p14:creationId xmlns:p14="http://schemas.microsoft.com/office/powerpoint/2010/main" val="383710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minutes</a:t>
            </a: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b="1"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ਨੋਟ:</a:t>
            </a:r>
            <a:r>
              <a:rPr lang="pa-IN"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ਇਹ ਸਲਾਈਡ ਓਪਸ਼ਨਲ ਹੈ ਜੋ ਕਿ ਸਰੋਤਿਆਂ ਦੀਆਂ ਦਿਲਚਸਪੀਆਂ `ਤੇ ਨਿਰਭਰ ਕਰਦੀ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ਜੀ ਐੱਸ ਏ ਤੋਂ ਭਾਵ ਗੇਅ ਸਟਰੇਟ ਅਲਾਇੰਸ ਜਾਂ ਜੈਂਡਰ ਸੈਕਸ਼ੂਅਲਟੀ ਅਲਾਇੰਸ ਹੈ। ਕਿਊ ਐੱਸ ਏ ਜਾਂ ਕਿਊਰ ਸਟਰੇਟ ਅਲਾਇੰਸ ਵਰਗੇ ਨਾਂ ਵੀ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ਜੀ ਐੱਸ ਏ ਆਮ ਤੌਰ `ਤੇ ਵਿਦਿਆਰਥੀਆਂ ਵਲੋਂ ਚਲਾਇਆ ਜਾਂਦਾ ਹੈ ਅਤੇ ਇਹ ਸਕੂਲ ਵਿਚ ਸਾਰੇ ਵਿਦਿਆਰਥੀਆਂ ਲਈ ਸੁਰੱਖਿਅਤ ਥਾਂ ਯਕੀਨੀ ਬਣਾਉਂਦਾ ਹੈ। ਗਰੁੱਪ ਸਟਾਫ ਦੇ ਕਿਸੇ ਮੈਂਬਰ ਵਲੋਂ ਸਪੌਂਸਰ ਕੀਤਾ ਜਾਵੇਗਾ, ਅਤੇ ਗਰੁੱਪ ਵਿਸ਼ਿਆਂ ਬਾਰੇ ਗੱਲਬਾਤ ਕਰਨ, ਸਰਗਰਮੀਆਂ ਕਰਨ ਅਤੇ ਇਕ ਦੂਜੇ ਦੀ ਮਦਦ ਲਈ ਅਕਸਰ ਮਿਲੇਗਾ।</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14</a:t>
            </a:fld>
            <a:endParaRPr lang="en-US"/>
          </a:p>
        </p:txBody>
      </p:sp>
    </p:spTree>
    <p:extLst>
      <p:ext uri="{BB962C8B-B14F-4D97-AF65-F5344CB8AC3E}">
        <p14:creationId xmlns:p14="http://schemas.microsoft.com/office/powerpoint/2010/main" val="422013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8 minutes</a:t>
            </a:r>
          </a:p>
          <a:p>
            <a:pPr>
              <a:lnSpc>
                <a:spcPct val="110000"/>
              </a:lnSpc>
            </a:pPr>
            <a:endParaRPr lang="en-US" sz="1200" b="1"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b="1"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ਕੰਮ:</a:t>
            </a:r>
            <a:r>
              <a:rPr lang="pa-IN"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ਉਸ ਵੀਡਿਓ ਬਾਰੇ ਦੱਸੋ ਅਤੇ ਚਲਾਉ ਜਿਹੜੀ ਤੁਹਾਡੇ ਸਰੋਤਿਆਂ ਲਈ ਸਭ ਤੋਂ ਬਿਹਤਰ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a-IN" sz="12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ਲਿਖਤ</a:t>
            </a:r>
            <a:r>
              <a:rPr lang="pa-IN" sz="1200" b="1"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ਦਾ ਨਮੂਨਾ:</a:t>
            </a:r>
            <a:endParaRPr lang="en-US" sz="12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ਹੁਣ ਅਸੀਂ ਸੋਜੀ 1 2 3 ਮਾਪਿਆਂ ਲਈ ਇਕ ਵੀਡਿਓ ਦੇਖਾਂਗੇ ਜਿਹੜੀ ਇਸ ਚੀਜ਼ ਬਾਰੇ ਜ਼ਿਆਦਾ ਜਾਣਕਾਰੀ ਦਿੰਦੀ ਹੈ ਕਿ ਕਲਾਸਰੂਮ ਵਿਚ ਸੋਜੀ ਦੀ ਸ਼ਮੂਲੀਅਤ ਵਾਲੀ ਪੜ੍ਹਾਈ ਅਤੇ ਸੋਜੀ 1 2 3 ਕਿਵੇਂ ਦਿਖਾਈ ਦੇ ਸਕਦੇ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15</a:t>
            </a:fld>
            <a:endParaRPr lang="en-US"/>
          </a:p>
        </p:txBody>
      </p:sp>
    </p:spTree>
    <p:extLst>
      <p:ext uri="{BB962C8B-B14F-4D97-AF65-F5344CB8AC3E}">
        <p14:creationId xmlns:p14="http://schemas.microsoft.com/office/powerpoint/2010/main" val="97730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panose="020B0604020202020204" pitchFamily="34" charset="0"/>
                <a:ea typeface="+mn-ea"/>
                <a:cs typeface="Arial" panose="020B0604020202020204" pitchFamily="34" charset="0"/>
              </a:rPr>
              <a:t>2 minutes</a:t>
            </a:r>
          </a:p>
          <a:p>
            <a:pPr>
              <a:lnSpc>
                <a:spcPct val="110000"/>
              </a:lnSpc>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b="1" i="1" kern="1200" dirty="0" smtClean="0">
                <a:solidFill>
                  <a:schemeClr val="tx1"/>
                </a:solidFill>
                <a:latin typeface="Arial" panose="020B0604020202020204" pitchFamily="34" charset="0"/>
                <a:ea typeface="+mn-ea"/>
                <a:cs typeface="+mn-cs"/>
              </a:rPr>
              <a:t>ਕੰਮ:</a:t>
            </a:r>
            <a:r>
              <a:rPr lang="pa-IN" sz="1200" i="1" kern="1200" dirty="0" smtClean="0">
                <a:solidFill>
                  <a:schemeClr val="tx1"/>
                </a:solidFill>
                <a:latin typeface="Arial" panose="020B0604020202020204" pitchFamily="34" charset="0"/>
                <a:ea typeface="+mn-ea"/>
                <a:cs typeface="+mn-cs"/>
              </a:rPr>
              <a:t> </a:t>
            </a:r>
            <a:r>
              <a:rPr lang="en-US" sz="1200" i="1" kern="1200" dirty="0" smtClean="0">
                <a:solidFill>
                  <a:schemeClr val="tx1"/>
                </a:solidFill>
                <a:latin typeface="Arial" panose="020B0604020202020204" pitchFamily="34" charset="0"/>
                <a:ea typeface="+mn-ea"/>
                <a:cs typeface="Arial" panose="020B0604020202020204" pitchFamily="34" charset="0"/>
              </a:rPr>
              <a:t>SOGIeducation.org/parents</a:t>
            </a:r>
            <a:r>
              <a:rPr lang="pa-IN" sz="1200" i="1" kern="1200" dirty="0" smtClean="0">
                <a:solidFill>
                  <a:schemeClr val="tx1"/>
                </a:solidFill>
                <a:latin typeface="Arial" panose="020B0604020202020204" pitchFamily="34" charset="0"/>
                <a:ea typeface="+mn-ea"/>
                <a:cs typeface="+mn-cs"/>
              </a:rPr>
              <a:t> ਤੋਂ ਲਿਆ ਮਾਪਿਆਂ ਲਈ ਸੋਜੀ 1 2 3 ਬਰੋਸ਼ਰ ਵੰਡੋ।</a:t>
            </a:r>
            <a:endParaRPr lang="en-US" sz="1200" kern="1200" dirty="0" smtClean="0">
              <a:solidFill>
                <a:schemeClr val="tx1"/>
              </a:solidFill>
              <a:latin typeface="Arial" panose="020B0604020202020204" pitchFamily="34" charset="0"/>
              <a:ea typeface="+mn-ea"/>
              <a:cs typeface="Arial" panose="020B0604020202020204" pitchFamily="34" charset="0"/>
            </a:endParaRPr>
          </a:p>
          <a:p>
            <a:pPr>
              <a:lnSpc>
                <a:spcPct val="110000"/>
              </a:lnSpc>
            </a:pPr>
            <a:endParaRPr lang="en-US" sz="1200" b="1" i="1"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
            </a:r>
            <a:br>
              <a:rPr lang="en-US" sz="1200" kern="1200" dirty="0">
                <a:solidFill>
                  <a:schemeClr val="tx1"/>
                </a:solidFill>
                <a:effectLst/>
                <a:latin typeface="Arial" panose="020B0604020202020204" pitchFamily="34" charset="0"/>
                <a:ea typeface="+mn-ea"/>
                <a:cs typeface="Arial" panose="020B0604020202020204" pitchFamily="34" charset="0"/>
              </a:rPr>
            </a:br>
            <a:r>
              <a:rPr lang="pa-IN" sz="1200" b="1" kern="1200" dirty="0" smtClean="0">
                <a:solidFill>
                  <a:schemeClr val="tx1"/>
                </a:solidFill>
                <a:effectLst/>
                <a:latin typeface="Arial" panose="020B0604020202020204" pitchFamily="34" charset="0"/>
                <a:ea typeface="+mn-ea"/>
                <a:cs typeface="+mn-cs"/>
              </a:rPr>
              <a:t>ਲਿਖਤ</a:t>
            </a:r>
            <a:r>
              <a:rPr lang="pa-IN" sz="1200" b="1" kern="1200" baseline="0" dirty="0" smtClean="0">
                <a:solidFill>
                  <a:schemeClr val="tx1"/>
                </a:solidFill>
                <a:effectLst/>
                <a:latin typeface="Arial" panose="020B0604020202020204" pitchFamily="34" charset="0"/>
                <a:ea typeface="+mn-ea"/>
                <a:cs typeface="+mn-cs"/>
              </a:rPr>
              <a:t> ਦਾ ਨਮੂਨਾ:</a:t>
            </a: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panose="020B0604020202020204" pitchFamily="34" charset="0"/>
                <a:ea typeface="+mn-ea"/>
                <a:cs typeface="+mn-cs"/>
              </a:rPr>
              <a:t>ਬੱਚਿਆਂ ਕੋਲ ਸਵਾਲ ਹੁੰਦੇ ਹਨ ਅਤੇ ਅਸੀਂ ਰਲ ਕੇ ਜਾਣ ਸਕਦੇ ਹਾਂ। ਘਰ ਵਿਚ, ਤੁਸੀਂ ਅਤੇ ਤੁਹਾਡਾ ਬੱਚਾ, ਖੁਲ੍ਹੇ ਮਨ ਨਾਲ ਅਤੇ ਪ੍ਰਵਾਨ ਕਰਕੇ, ਕਾਮੁਕ ਰੁਚੀ ਅਤੇ ਲਿੰਗ ਪਛਾਣ ਦੇ ਵਿਸ਼ਿਆਂ ਬਾਰੇ ਗੱਲਬਾਤ ਕਰ ਸਕਦੇ ਹੋ। ਉਦਾਹਰਣ ਲਈ, ਵੱਡੇ ਬੱਚਿਆਂ ਲਈ, ਮਾਪੇ ਅਜਿਹਾ ਦ੍ਰਿਸ਼ ਸਾਮ੍ਹਣੇ ਲਿਆ ਸਕਦੇ ਹਨ ਜਿਸ ਵਿਚ ਉਹ ਮਦਦ ਪਸੰਦ ਕਰਨਗੇ। “ਮੈਂ ਦਾਦੀ ਨੂੰ ਕਿਵੇਂ ਦੱਸਾਂ ਕਿ ਸਾਡੇ ਦੋਸਤ ਦਾ ਗੇਅ ਹੋਣਾ ਗਲਤ ਚੀਜ਼ ਨਹੀਂ ਹੈ?”</a:t>
            </a:r>
            <a:endParaRPr lang="en-US" sz="1200" kern="1200" dirty="0" smtClean="0">
              <a:solidFill>
                <a:schemeClr val="tx1"/>
              </a:solidFill>
              <a:latin typeface="Arial" panose="020B0604020202020204" pitchFamily="34" charset="0"/>
              <a:ea typeface="+mn-ea"/>
              <a:cs typeface="Arial" panose="020B0604020202020204" pitchFamily="34" charset="0"/>
            </a:endParaRPr>
          </a:p>
          <a:p>
            <a:pPr>
              <a:lnSpc>
                <a:spcPct val="110000"/>
              </a:lnSpc>
            </a:pPr>
            <a:endParaRPr lang="en-US" baseline="0" dirty="0">
              <a:latin typeface="Arial" panose="020B0604020202020204" pitchFamily="34" charset="0"/>
              <a:cs typeface="Arial" panose="020B0604020202020204" pitchFamily="34" charset="0"/>
            </a:endParaRPr>
          </a:p>
          <a:p>
            <a:pPr>
              <a:lnSpc>
                <a:spcPct val="110000"/>
              </a:lnSpc>
            </a:pPr>
            <a:endParaRPr lang="en-US"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panose="020B0604020202020204" pitchFamily="34" charset="0"/>
                <a:ea typeface="+mn-ea"/>
                <a:cs typeface="+mn-cs"/>
              </a:rPr>
              <a:t>ਇਹ ਜਾਣਨ ਲਈ ਆਪਣੇ ਬੱਚੇ ਦੇ ਟੀਚਰਾਂ ਨਾਲ ਗੱਲ ਕਰੋ ਕਿ ਉਹ ਕਲਾਸਰੂਮ ਵਿਚ ਕੀ ਪੜ੍ਹਾ ਰਹੇ ਹਨ ਅਤੇ ਤੁਹਾਡੇ ਬੱਚੇ ਦੇ ਸਕੂਲ ਵਿਚ ਸੋਜੀ ਦੀ ਸ਼ਮੂਲੀਅਤ ਵਾਲੀ ਪੜ੍ਹਾਈ ਕਿਵੇਂ ਸਿਰੇ ਚਾੜ੍ਹੀ ਜਾ ਰਹੀ ਹੈ।</a:t>
            </a:r>
            <a:endParaRPr lang="en-US" sz="1200" kern="1200" dirty="0" smtClean="0">
              <a:solidFill>
                <a:schemeClr val="tx1"/>
              </a:solidFill>
              <a:latin typeface="Arial" panose="020B0604020202020204" pitchFamily="34" charset="0"/>
              <a:ea typeface="+mn-ea"/>
              <a:cs typeface="Arial" panose="020B0604020202020204" pitchFamily="34" charset="0"/>
            </a:endParaRPr>
          </a:p>
          <a:p>
            <a:pPr>
              <a:lnSpc>
                <a:spcPct val="110000"/>
              </a:lnSpc>
            </a:pPr>
            <a:endParaRPr lang="en-CA" sz="1200" b="0" i="0" kern="1200" dirty="0">
              <a:solidFill>
                <a:schemeClr val="tx1"/>
              </a:solidFill>
              <a:effectLst/>
              <a:latin typeface="Arial" panose="020B0604020202020204" pitchFamily="34" charset="0"/>
              <a:ea typeface="+mn-ea"/>
              <a:cs typeface="Arial" panose="020B0604020202020204" pitchFamily="34" charset="0"/>
            </a:endParaRPr>
          </a:p>
          <a:p>
            <a:pPr>
              <a:lnSpc>
                <a:spcPct val="110000"/>
              </a:lnSpc>
            </a:pPr>
            <a:r>
              <a:rPr lang="pa-IN" sz="1200" kern="1200" dirty="0" smtClean="0">
                <a:solidFill>
                  <a:schemeClr val="tx1"/>
                </a:solidFill>
                <a:latin typeface="Arial" panose="020B0604020202020204" pitchFamily="34" charset="0"/>
                <a:ea typeface="+mn-ea"/>
                <a:cs typeface="+mn-cs"/>
              </a:rPr>
              <a:t>ਘਰ ਵਿਚ ਪੜ੍ਹਨ ਲਈ ਉਮਰ ਮੁਤਾਬਕ ਢੁਕਵੀਂ ਸੋਜੀ ਨਾਲ ਸੰਬੰਧਿਤ ਕੋਈ ਕਿਤਾਬ ਚੁਣੋ ਅਤੇ ਆਪਣੇ ਬੱਚਿਆਂ ਨਾਲ ਇਸ ਬਾਰੇ ਵਿਚਾਰ ਕਰੋ।</a:t>
            </a:r>
            <a:endParaRPr lang="en-US" sz="1200" kern="120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en-CA" sz="1200" b="0" i="0" kern="1200" dirty="0">
              <a:solidFill>
                <a:schemeClr val="tx1"/>
              </a:solidFill>
              <a:effectLst/>
              <a:latin typeface="Arial" panose="020B0604020202020204" pitchFamily="34" charset="0"/>
              <a:ea typeface="+mn-ea"/>
              <a:cs typeface="Arial" panose="020B0604020202020204" pitchFamily="34" charset="0"/>
            </a:endParaRPr>
          </a:p>
          <a:p>
            <a:pPr>
              <a:lnSpc>
                <a:spcPct val="110000"/>
              </a:lnSpc>
            </a:pPr>
            <a:r>
              <a:rPr lang="en-US" sz="1200" kern="1200" dirty="0" smtClean="0">
                <a:solidFill>
                  <a:schemeClr val="tx1"/>
                </a:solidFill>
                <a:latin typeface="Arial" panose="020B0604020202020204" pitchFamily="34" charset="0"/>
                <a:ea typeface="+mn-ea"/>
                <a:cs typeface="Arial" panose="020B0604020202020204" pitchFamily="34" charset="0"/>
              </a:rPr>
              <a:t>SOGIeducation.org</a:t>
            </a:r>
            <a:r>
              <a:rPr lang="pa-IN" sz="1200" kern="1200" dirty="0" smtClean="0">
                <a:solidFill>
                  <a:schemeClr val="tx1"/>
                </a:solidFill>
                <a:latin typeface="Arial" panose="020B0604020202020204" pitchFamily="34" charset="0"/>
                <a:ea typeface="+mn-ea"/>
                <a:cs typeface="+mn-cs"/>
              </a:rPr>
              <a:t> `ਤੇ ਵੀਡਿਓਜ਼ ਦੇਖੋ ਅਤੇ ਬੀ ਸੀ ਵਿਚ ਜੋ ਹੋ ਰਿਹਾ ਹੈ ਉਸ ਬਾਰੇ </a:t>
            </a:r>
            <a:r>
              <a:rPr lang="en-US" sz="1200" kern="1200" dirty="0" smtClean="0">
                <a:solidFill>
                  <a:schemeClr val="tx1"/>
                </a:solidFill>
                <a:latin typeface="Arial" panose="020B0604020202020204" pitchFamily="34" charset="0"/>
                <a:ea typeface="+mn-ea"/>
                <a:cs typeface="Arial" panose="020B0604020202020204" pitchFamily="34" charset="0"/>
              </a:rPr>
              <a:t>BC.SOGIeducation.org</a:t>
            </a:r>
            <a:r>
              <a:rPr lang="pa-IN" sz="1200" kern="1200" dirty="0" smtClean="0">
                <a:solidFill>
                  <a:schemeClr val="tx1"/>
                </a:solidFill>
                <a:latin typeface="Arial" panose="020B0604020202020204" pitchFamily="34" charset="0"/>
                <a:ea typeface="+mn-ea"/>
                <a:cs typeface="+mn-cs"/>
              </a:rPr>
              <a:t> `ਤੇ ਹੋਰ ਪੜ੍ਹੋ।</a:t>
            </a:r>
            <a:endParaRPr lang="en-US" sz="1200" kern="1200" dirty="0" smtClean="0">
              <a:solidFill>
                <a:schemeClr val="tx1"/>
              </a:solidFill>
              <a:latin typeface="Arial" panose="020B0604020202020204" pitchFamily="34" charset="0"/>
              <a:ea typeface="+mn-ea"/>
              <a:cs typeface="Arial" panose="020B0604020202020204" pitchFamily="34" charset="0"/>
            </a:endParaRPr>
          </a:p>
          <a:p>
            <a:pPr>
              <a:lnSpc>
                <a:spcPct val="110000"/>
              </a:lnSpc>
            </a:pPr>
            <a:endParaRPr lang="en-CA" sz="1200" b="0" i="0" kern="1200" baseline="0" dirty="0">
              <a:solidFill>
                <a:schemeClr val="tx1"/>
              </a:solidFill>
              <a:effectLst/>
              <a:latin typeface="Arial" panose="020B0604020202020204" pitchFamily="34" charset="0"/>
              <a:ea typeface="+mn-ea"/>
              <a:cs typeface="Arial" panose="020B0604020202020204" pitchFamily="34" charset="0"/>
            </a:endParaRPr>
          </a:p>
          <a:p>
            <a:pPr>
              <a:lnSpc>
                <a:spcPct val="110000"/>
              </a:lnSpc>
            </a:pPr>
            <a:endParaRPr lang="en-CA" sz="1200" b="0" i="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16</a:t>
            </a:fld>
            <a:endParaRPr lang="en-US"/>
          </a:p>
        </p:txBody>
      </p:sp>
    </p:spTree>
    <p:extLst>
      <p:ext uri="{BB962C8B-B14F-4D97-AF65-F5344CB8AC3E}">
        <p14:creationId xmlns:p14="http://schemas.microsoft.com/office/powerpoint/2010/main" val="2385275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minute</a:t>
            </a:r>
          </a:p>
          <a:p>
            <a:pPr>
              <a:lnSpc>
                <a:spcPct val="110000"/>
              </a:lnSpc>
            </a:pPr>
            <a:endParaRPr lang="en-US" sz="1200" b="1"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b="1"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ਕੰਮ:</a:t>
            </a:r>
            <a:r>
              <a:rPr lang="pa-IN"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ਹਿੱਸਾ ਲੈਣ ਵਾਲਿਆਂ ਨੂੰ ਇਹ ਉਤਸ਼ਾਹ ਦਿਉ ਕਿ ਉਹ ਜ਼ਿਆਦਾ ਜਾਣਨ ਅਤੇ ਤੁਹਾਡੇ ਨਾਲ ਸਿੱਧਾ ਸੰਪਰਕ ਕਰਕੇ, </a:t>
            </a:r>
            <a:r>
              <a:rPr lang="en-US"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SOGIeducation.org/parents</a:t>
            </a:r>
            <a:r>
              <a:rPr lang="pa-IN"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`ਤੇ ਜਾ ਕੇ, ਆਪਣੇ ਬੱਚੇ ਦੇ ਟੀਚਰ ਜਾਂ ਸੋਜੀ ਸਕੂਲ ਲੀਡ ਨਾਲ ਸੰਪਰਕ ਕਰਕੇ ਸਵਾਲਾਂ ਦੇ ਜਵਾਬ ਲੈਣ।</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b="1"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ਵਾਧੂ ਸਰਗਰਮੀ:</a:t>
            </a:r>
            <a:r>
              <a:rPr lang="pa-IN" sz="1200" i="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ਜੇ ਸਮਾਂ ਆਗਿਆ ਦਿੰਦਾ ਹੋਵੇ ਤਾਂ ਸਭਾ ਨੂੰ ਵਿਚਾਰ-ਵਟਾਂਦਰੇ ਲਈ ਖੋਲ੍ਹੋ।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a-IN" sz="12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ਲਿਖਤ</a:t>
            </a:r>
            <a:r>
              <a:rPr lang="pa-IN" sz="1200" b="1"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ਦਾ ਨਮੂਨਾ:</a:t>
            </a:r>
            <a:endParaRPr lang="en-US" sz="12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ਹਿੱਸਾ ਲੈਣਾ ਅਤੇ ਪਤਾ ਲਾਉਣ ਲਈ ਤੁਹਾਡਾ ਧੰਨਵਾਦ!</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17</a:t>
            </a:fld>
            <a:endParaRPr lang="en-US"/>
          </a:p>
        </p:txBody>
      </p:sp>
    </p:spTree>
    <p:extLst>
      <p:ext uri="{BB962C8B-B14F-4D97-AF65-F5344CB8AC3E}">
        <p14:creationId xmlns:p14="http://schemas.microsoft.com/office/powerpoint/2010/main" val="10999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39CA1AD-1862-2B4B-934E-687FB080348F}" type="slidenum">
              <a:rPr lang="en-US" smtClean="0"/>
              <a:pPr/>
              <a:t>18</a:t>
            </a:fld>
            <a:endParaRPr lang="en-US"/>
          </a:p>
        </p:txBody>
      </p:sp>
    </p:spTree>
    <p:extLst>
      <p:ext uri="{BB962C8B-B14F-4D97-AF65-F5344CB8AC3E}">
        <p14:creationId xmlns:p14="http://schemas.microsoft.com/office/powerpoint/2010/main" val="19519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aseline="0" dirty="0">
                <a:latin typeface="Arial Unicode MS" panose="020B0604020202020204" pitchFamily="34" charset="-128"/>
                <a:ea typeface="Arial Unicode MS" panose="020B0604020202020204" pitchFamily="34" charset="-128"/>
                <a:cs typeface="Arial Unicode MS" panose="020B0604020202020204" pitchFamily="34" charset="-128"/>
              </a:rPr>
              <a:t>1 minute </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b="1" i="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ਨੋਟ: </a:t>
            </a:r>
            <a:r>
              <a:rPr lang="pa-IN" sz="1200" b="0" i="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ਤੁਸੀਂ ਸਰੋਤਿਆਂ ਨੂੰ</a:t>
            </a:r>
            <a:r>
              <a:rPr lang="pa-IN" sz="1200" b="0" i="1"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ਸਪਸ਼ਟ ਕਰਨ ਲਈ ਆਪ ਅੱਗੇ ਦਿੱਤੇ ਸ਼ਬਦਾਂ ਬਾਰੇ ਜਾਣੂ ਹੋਣਾ ਚਾਹੁੰਦੇ ਹੋ ਸਕਦੇ ਹੋ।</a:t>
            </a:r>
            <a:endParaRPr lang="en-US" sz="1200" b="1" i="1"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i="1"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i="1" u="none"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ਟੂ-ਸਪਿਰਿਟ: ਮਿਕਸਡ ਜੈਂਡਰ ਦੇ ਲੋਕ ਜਿਨ੍ਹਾਂ</a:t>
            </a:r>
            <a:r>
              <a:rPr lang="pa-IN" sz="1200" i="1" u="none"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ਦਾ ਰਵਇਤੀ ਤੌਰ `ਤੇ ਬਹੁਤ ਸਾਰੇ ਨੌਰਥ ਅਮਰੀਕਨ ਆਦਿਵਾਸੀ ਗਰੁੱਪਾਂ ਵਲੋਂ ਆਦਰ ਕੀਤਾ ਜਾਂਦਾ ਹੈ।</a:t>
            </a:r>
            <a:endParaRPr lang="en-CA" sz="1200" i="1"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i="1" u="none"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ਸਿਸ-ਜੈਂਡਰ: ਉਹ ਵਿਅਕਤੀ ਜਿਸ</a:t>
            </a:r>
            <a:r>
              <a:rPr lang="pa-IN" sz="1200" i="1" u="none"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ਦੀ ਲਿੰਗ ਪਛਾਣ ਅਤੇ ਲਹਿਜ਼ਾ ਜਨਮ ਵੇਲੇ ਮਿੱਥੇ ਗਏ ਸੈਕਸ ਵਾਲਾ ਸਮਝਿਆ ਜਾਂਦਾ ਹੈ।</a:t>
            </a:r>
            <a:endParaRPr lang="en-CA" sz="1200" i="1"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US"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i="1" u="none"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ਆਪਣੇ ਆਪ ਨੂੰ ਐੱਲ ਜੀ ਬੀ ਟੀ ਕਿਊ ਸ਼ਬਦਾਵਲੀ ਤੋਂ ਜਾਣੂ ਕਰਵਾਉਣ ਲਈ  </a:t>
            </a:r>
            <a:r>
              <a:rPr lang="en-US" sz="1200" i="1" u="none"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https://qmunity.ca/resources/queer-glossary/ </a:t>
            </a:r>
            <a:r>
              <a:rPr lang="pa-IN" sz="1200" i="1" u="none"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`ਤੇ ਜਾਉ।</a:t>
            </a:r>
            <a:endParaRPr lang="en-US" sz="1200" b="1"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ਉਚਾਰਨ ਦਾ ਭਾਵ ਸੈਕਸ਼ੂਅਲ ਓਰੀਐਨਟੇਸ਼ਨ ਐਂਡ ਜੈਂਡਰ ਆਇਡੈਂਟਿਟੀ (ਕਾਮੁਕ ਰੁਚੀ ਅਤੇ ਲਿੰਗ ਪਛਾਣ) ਹੈ। ਸਾਡੀਆਂ ਸਾਰਿਆਂ ਦੀ ਕਿਉਂਕਿ ਕਾਮੁਕ ਰੁਚੀ ਅਤੇ ਲਿੰਗ ਪਛਾਣ ਹੁੰਦੀ ਹੈ, ਇਹ ਸਾਨੂੰ ਸਾਰਿਆਂ ਨੂੰ ਸ਼ਾਮਲ ਕਰਦੀ ਹੈ। </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ਹਰ ਵਿਦਿਆਰਥੀ ਆਪਣੀ ਲਿੰਗਕ ਪਛਾਣ ਨੂੰ ਸਮਝਦਾ ਹੈ ਅਤੇ ਵੱਖਰੀ ਤਰ੍ਹਾਂ ਜ਼ਾਹਰ ਕਰਦਾ ਹੈ, ਉਨ੍ਹਾਂ ਦਿਲਚਸਪੀਆਂ ਅਤੇ ਚੋਣਾਂ ਨਾਲ ਜਿਹੜੀਆਂ ਉਸ ਦੇ ਕੁਦਰਤੀ ਸੈਕਸ ਲਈ ਆਮ ਹਨ ਜਾਂ ਘੱਟ ਆਮ ਹਨ। </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ਕੁਝ ਵਿਦਿਆਰਥੀਆਂ ਨੂੰ ਆਪਣੀ ਕਾਮੁਕ ਰੁਚੀ ਜਾਂ ਲਿੰਗ ਪਛਾਣ ਬਾਰੇ ਪੱਕਾ ਪਤਾ ਨਹੀਂ ਹੋ ਸਕਦਾ ਹੈ। ਹੋਰ ਆਪਣੇ ਆਪ ਦੀ ਪਛਾਣ ਖਾਸ ਤੌਰ `ਤੇ ਲੈਜ਼ਬੀਅਨ, ਗੇਅ, ਸਟਰੇਟ, ਬਾਇਸੈਕਸ਼ੂਅਲ, ਟ੍ਰਾਂਸਜੈਂਡਰ, ਕਿਊਈਰ ਟੂ-ਸਪਿਰਿਟ, ਸਿਸਜੈਂਡਰ, ਜਾਂ ਕਿਸੇ ਹੋਰ ਤਰ੍ਹਾਂ ਕਰ ਸਕਦੇ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2</a:t>
            </a:fld>
            <a:endParaRPr lang="en-US"/>
          </a:p>
        </p:txBody>
      </p:sp>
    </p:spTree>
    <p:extLst>
      <p:ext uri="{BB962C8B-B14F-4D97-AF65-F5344CB8AC3E}">
        <p14:creationId xmlns:p14="http://schemas.microsoft.com/office/powerpoint/2010/main" val="141499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aseline="0" dirty="0">
                <a:latin typeface="Arial Unicode MS" panose="020B0604020202020204" pitchFamily="34" charset="-128"/>
                <a:ea typeface="Arial Unicode MS" panose="020B0604020202020204" pitchFamily="34" charset="-128"/>
                <a:cs typeface="Arial Unicode MS" panose="020B0604020202020204" pitchFamily="34" charset="-128"/>
              </a:rPr>
              <a:t>2 minutes</a:t>
            </a:r>
          </a:p>
          <a:p>
            <a:pPr>
              <a:lnSpc>
                <a:spcPct val="110000"/>
              </a:lnSpc>
            </a:pPr>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ਪੜ੍ਹਾਈ ਸਮਾਜ ਅਤੇ ਕਲਾਸ ਵਿਚ ਸੋਜੀ ਦੀ ਭਿੰਨਤਾ ਨੂੰ ਸ਼ਾਮਲ ਕਰਦੀ ਹੈ ਅਤੇ ਹਰ ਇਕ ਨਾਲ ਆਦਰ ਅਤੇ ਮਾਣ ਨਾਲ ਵਰਤਾਉ ਕਰਨ ਦੀ ਮਹੱਤਤਾ ਬਾਰੇ ਗੱਲ ਕਰਦੀ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ਸਕੂਲਾਂ ਵਿਚ ਨੇਮ ਨਾਲ ਭਿੰਨਤਾ ਬਾਰੇ ਵਿਚਾਰੇ ਜਾਣ ਵਾਲੇ ਵਿਸ਼ਿਆਂ ਵਿੱਚੋਂ ਸੋਜੀ ਇਕ ਹੈ, ਜਿਵੇਂ ਕਿ ਜਦੋਂ ਅਧਿਆਪਕ, ਨਸਲ, ਪਿਛੋਕੜ, ਧਰਮ ਅਤੇ ਸਮਰੱਥਾ ਬਾਰੇ ਬੋਲਦੇ ਹਨ। ਸੋਜੀ ਦੀ ਸ਼ਮੂਲੀਅਤ ਵਾਲੀ ਪੜ੍ਹਾਈ ਦਾ ਸਿਰਫ ਇਹ ਅਰਥ ਹੈ ਕਿ ਸੋਜੀ ਬਾਰੇ ਇਸ ਤਰੀਕੇ ਨਾਲ ਗੱਲ ਕਰਨਾ ਜਿਹੜਾ ਇਹ ਪੱਕਾ ਕਰਦਾ ਹੈ ਕਿ ਹਰ ਵਿਦਿਆਰਥੀ ਇਹ ਮਹਿਸੂਸ ਕਰਦਾ ਹੈ ਕਿ ਉਹ ਫਿੱਟ ਹੁੰਦਾ ਹੈ। ਕੋਈ “ਸੋਜੀ ਪਾਠਕ੍ਰਮ” ਨਹੀਂ ਹੈ</a:t>
            </a:r>
            <a:r>
              <a:rPr lang="hi-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ਇਕ ਅਜਿਹਾ ਵਿਸ਼ਾ ਹੈ ਜਿਹੜਾ ਬਹੁਤ ਸਾਰੇ ਵਿਸ਼ਿਆਂ ਅਤੇ ਸਕੂਲ ਦੀਆਂ ਸਰਗਰਮੀਆਂ ਰਾਹੀਂ ਵਿਚਾਰਿਆ ਜਾ ਸਕਦਾ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ਸਕੂਲ ਦਾ ਮਤਲਬ ਇਹ ਹੈ ਕਿ ਇਨ੍ਹਾਂ ਸਾਰੇ ਅਨੁਭਵਾਂ ਅਤੇ ਪਛਾਣਾਂ ਨੂੰ ਸਵੀਕਾਰ ਕੀਤਾ ਜਾਂਦਾ ਹੈ ਅਤੇ ਇਹ ਕਦੀ ਵੀ ਵਿਤਕਰੇ ਦਾ ਕਾਰਨ ਨਹੀਂ ਬਣਦਾ।</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3</a:t>
            </a:fld>
            <a:endParaRPr lang="en-US"/>
          </a:p>
        </p:txBody>
      </p:sp>
    </p:spTree>
    <p:extLst>
      <p:ext uri="{BB962C8B-B14F-4D97-AF65-F5344CB8AC3E}">
        <p14:creationId xmlns:p14="http://schemas.microsoft.com/office/powerpoint/2010/main" val="24529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aseline="0" dirty="0">
                <a:latin typeface="Arial Unicode MS" panose="020B0604020202020204" pitchFamily="34" charset="-128"/>
                <a:ea typeface="Arial Unicode MS" panose="020B0604020202020204" pitchFamily="34" charset="-128"/>
                <a:cs typeface="Arial Unicode MS" panose="020B0604020202020204" pitchFamily="34" charset="-128"/>
              </a:rPr>
              <a:t>2 minutes</a:t>
            </a:r>
          </a:p>
          <a:p>
            <a:pPr>
              <a:lnSpc>
                <a:spcPct val="110000"/>
              </a:lnSpc>
            </a:pPr>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ਵਿਦਿਆ ਮਹਿਕਮੇ ਦੇ ਮਨਿਸਟਰ ਨੇ 8 ਸਤੰਬਰ, 2016 ਨੂੰ ਐਲਾਨ ਕੀਤਾ ਸੀ ਕਿ ਬ੍ਰਿਟਿਸ਼ ਕੋਲੰਬੀਆ ਦੇ ਸਾਰੇ ਬੋਰਡਜ਼ ਔਫ ਐਜੂਕੇਸ਼ਨ ਅਤੇ ਪ੍ਰਾਈਵੇਟ ਸਕੂਲਾਂ ਦੇ ਅਧਿਕਾਰੀਆਂ ਤੋਂ ਇਹ ਮੰਗ ਕੀਤੀ ਜਾਂਦੀ ਹੈ ਕਿ ਉਹ 31 ਦਸੰਬਰ, 2016 ਤੱਕ ਡਿਸਟ੍ਰਿਕਟ ਅਤੇ ਸਕੂਲ ਕੋਡਜ਼ ਔਫ ਕੰਡਕਟ ਵਿਚ ਸੈਕਸ਼ੂਅਲ ਓਰੀਐਨਟੇਸ਼ਨ ਐਂਡ ਜੈਂਡਰ ਆਇਡੈਂਟਿਟੀ (ਸੋਜੀ) ਦੀ ਜਾਣਕਾਰੀ ਸ਼ਾਮਲ ਕਰਨ।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ਇਹ ਹੁਕਮ ਬੀ ਸੀ ਹਿਊਮਨ ਰਾਈਟਸ ਕੋਡ ਵਿਚ ਜੁਲਾਈ 2016 ਨੂੰ ਕੀਤੀ ਗਈ ਸੋਧ ਦੀ ਪਾਲਣਾ ਕਰਦਾ ਹੈ, ਜਿਸ ਵਿਚ ਲਿੰਗ ਪਛਾਣ ਅਤੇ ਲਹਿਜ਼ੇ ਨੂੰ ਵਿਤਕਰੇ ਦਾ ਆਧਾਰ ਬਣਾਉਣ ਤੋਂ ਮਨਾਹੀ ਕੀਤੀ ਗਈ ਹੈ (ਜੋ ਕਿ ਪਹਿਲਾਂ ਹੀ ਮੌਜੂਦਾ ਸੈਕਸ਼ੂਅਲ ਓਰੀਐਨਟੇਸ਼ਨ ਵਿਚ ਰਲਦਾ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ਸਾਰੇ ਪਬਲਿਕ ਸਕੂਲ ਬੋਰਡਾਂ ਤੋਂ ਪਹਿਲਾਂ ਹੀ ਮੰਗ ਕੀਤੀ ਜਾਂਦੀ ਹੈ ਕਿ ਉਹ ਆਪਣੇ ਸਕੂਲਾਂ ਵਿਚ ਅਜਿਹੇ ਕੋਡਜ਼ ਔਫ ਕੰਡਕਟ ਲਾਗੂ ਕਰਕੇ ਬੁਲੀਇੰਗ (ਧੱਕੇਸ਼ਾਹੀ) ਦਾ ਹੱਲ ਕਰਨ ਜਿਹੜੇ ਬੀ ਸੀ ਹਿਊਮਨ ਰਾਈਟਸ ਕੋਡ ਵਿਚਲੇ ਵਿਤਕਰੇ ਤੋਂ ਸੁਰੱਖਿਅਤ ਸਾਰੇ ਖੇਤਰਾਂ ਨੂੰ ਸਪਸ਼ਟ ਕਰਦੇ ਹਨ – ਜਿਸ ਵਿਚ ਪ੍ਰਵਾਨ ਕਰਨਯੋਗ ਅਤੇ ਨਾ ਪ੍ਰਵਾਨ ਕਰਨਯੋਗ ਵਤੀਰੇ ਅਤੇ ਸਿੱਟੇ ਸ਼ਾਮਲ ਹਨ। ਇਨ੍ਹਾਂ ਸਕੂਲਾਂ ਨੂੰ ਹੁਣ ਇਹ ਯਕੀਨੀ ਬਣਾਉਣ ਦੀ ਲੋੜ ਹੈ ਕਿ ਉਨ੍ਹਾਂ ਦੇ ਕੋਡਜ਼ ਔਫ ਕੰਡਕਟ ਵਿਚ ਸੋਜੀ ਨਾਲ ਸੰਬੰਧਿਤ ਵਤੀਰੇ ਅਤੇ ਸਿੱਟੇ ਸ਼ਾਮਲ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ਪ੍ਰਾਈਵੇਟ ਸਕੂਲਾਂ ਤੋਂ ਵੀ ਇਸ ਤਰ੍ਹਾਂ ਮੰਗ ਕੀਤੀ ਗਈ ਹੈ ਕਿ ਉਹ ਸਾਰੇ ਵਿਦਿਆਰਥੀਆਂ ਦੀ ਸੇਫਟੀ, ਆਦਰ, ਅਤੇ ਪ੍ਰਵਾਨਗੀ ਨੂੰ ਉਤਸ਼ਾਹ ਦੇਣ ਵਾਲੀਆਂ ਆਪਣੀਆਂ ਪਾਲਸੀਆਂ; ਐਂਟੀ-ਬੁਲੀਇੰਗ ਅਤੇ ਹੈਰਾਸਮੈਂਟ ਪਾਲਸੀਆਂ; ਅਤੇ ਇਨ੍ਹਾਂ ਮਾਮਲਿਆਂ ਦਾ ਹੱਲ ਕਰਨ ਵਾਲੇ ਵਿਦਿਅਕ ਪ੍ਰੋਗਰਾਮਾਂ ਨੂੰ ਅਪਡੇਟ ਕਰਨ</a:t>
            </a:r>
            <a:r>
              <a:rPr lang="hi-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4</a:t>
            </a:fld>
            <a:endParaRPr lang="en-US"/>
          </a:p>
        </p:txBody>
      </p:sp>
    </p:spTree>
    <p:extLst>
      <p:ext uri="{BB962C8B-B14F-4D97-AF65-F5344CB8AC3E}">
        <p14:creationId xmlns:p14="http://schemas.microsoft.com/office/powerpoint/2010/main" val="413851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aseline="0" dirty="0">
                <a:latin typeface="Arial Unicode MS" panose="020B0604020202020204" pitchFamily="34" charset="-128"/>
                <a:ea typeface="Arial Unicode MS" panose="020B0604020202020204" pitchFamily="34" charset="-128"/>
                <a:cs typeface="Arial Unicode MS" panose="020B0604020202020204" pitchFamily="34" charset="-128"/>
              </a:rPr>
              <a:t>1 minute</a:t>
            </a:r>
          </a:p>
          <a:p>
            <a:pPr>
              <a:lnSpc>
                <a:spcPct val="110000"/>
              </a:lnSpc>
            </a:pPr>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ਖੋਜ ਇਹ ਦਿਖਾਉਂਦੀ ਹੈ ਕਿ ਸਾਰੇ ਵਿਦਿਆਰਥੀਆਂ ਨੂੰ ਸ਼ਾਮਲ ਕਰਨ ਨਾਲ ਅਕਾਦਮਿਕ ਅਤੇ ਸਮਾਜਿਕ ਦੋਨਾਂ ਦੇ ਤੌਰ `ਤੇ ਸਕੂਲ ਦੇ ਬਿਹਤਰ ਨਤੀਜੇ ਨਿਕਲਦੇ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b="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b="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ਇਸ ਤੋਂ ਇਲਾਵਾ, ਬੀ ਸੀ ਦੇ 19% ਵਿਦਿਆਰਥੀ ਨਿਰੋਲ ਤੌਰ `ਤੇ ਹੈਟਰੋਸੈਕਸ਼ੂਅਲ ਨਹੀਂ ਵਜੋਂ ਆਪਣੀ ਪਛਾਣ ਕਰਦੇ ਹਨ, ਅਤੇ ਬਹੁਤ ਸਾਰੇ ਅਜਿਹੇ ਘਰਾਂ ਤੋਂ ਹਨ ਜਿਨ੍ਹਾਂ ਦੇ ਪਰਿਵਾਰ ਦਾ ਮਾਡਲ ਰਵਾਇਤੀ ਨਹੀਂ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b="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b="1"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ਸ੍ਰੋਤ:</a:t>
            </a: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https://</a:t>
            </a:r>
            <a:r>
              <a:rPr lang="en-CA"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news.gov.bc.ca</a:t>
            </a:r>
            <a:r>
              <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/factsheets/sexual-orientation-and-gender-identity-</a:t>
            </a:r>
            <a:r>
              <a:rPr lang="en-CA"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sogi</a:t>
            </a:r>
            <a:r>
              <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-in-schools</a:t>
            </a: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CA" sz="120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Saewyc</a:t>
            </a:r>
            <a:r>
              <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E., Poon C., </a:t>
            </a:r>
            <a:r>
              <a:rPr lang="en-CA" sz="120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Kovaleva</a:t>
            </a:r>
            <a:r>
              <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K., </a:t>
            </a:r>
            <a:r>
              <a:rPr lang="en-CA" sz="120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Tourand</a:t>
            </a:r>
            <a:r>
              <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J., &amp; Smith A. (2016). School-based</a:t>
            </a:r>
          </a:p>
          <a:p>
            <a:pPr>
              <a:lnSpc>
                <a:spcPct val="110000"/>
              </a:lnSpc>
            </a:pPr>
            <a:r>
              <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interventions to reduce health disparities among LGBTQ youth: Considering the evidence. Vancouver:</a:t>
            </a:r>
          </a:p>
          <a:p>
            <a:pPr>
              <a:lnSpc>
                <a:spcPct val="110000"/>
              </a:lnSpc>
            </a:pPr>
            <a:r>
              <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McCreary Centre Society &amp; Stigma and Resilience Among Vulnerable Youth Centre.</a:t>
            </a: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CA"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Saewyc</a:t>
            </a:r>
            <a:r>
              <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E., </a:t>
            </a:r>
            <a:r>
              <a:rPr lang="en-CA"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Konishi</a:t>
            </a:r>
            <a:r>
              <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C., Homma Y. &amp; Poon C.(2013) Population-level evaluation of school-based interventions to prevent problem substance abuse among gay, lesbian and bisexual adolescents in Canada. Vancouver: McCreary Centre Society &amp; School of Nursing, University of British Columbia.</a:t>
            </a: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en-CA" dirty="0" err="1">
                <a:latin typeface="Arial Unicode MS" panose="020B0604020202020204" pitchFamily="34" charset="-128"/>
                <a:ea typeface="Arial Unicode MS" panose="020B0604020202020204" pitchFamily="34" charset="-128"/>
                <a:cs typeface="Arial Unicode MS" panose="020B0604020202020204" pitchFamily="34" charset="-128"/>
              </a:rPr>
              <a:t>Saewyc</a:t>
            </a:r>
            <a:r>
              <a:rPr lang="en-CA" dirty="0">
                <a:latin typeface="Arial Unicode MS" panose="020B0604020202020204" pitchFamily="34" charset="-128"/>
                <a:ea typeface="Arial Unicode MS" panose="020B0604020202020204" pitchFamily="34" charset="-128"/>
                <a:cs typeface="Arial Unicode MS" panose="020B0604020202020204" pitchFamily="34" charset="-128"/>
              </a:rPr>
              <a:t>, E., Wang, N., </a:t>
            </a:r>
            <a:r>
              <a:rPr lang="en-CA" dirty="0" err="1">
                <a:latin typeface="Arial Unicode MS" panose="020B0604020202020204" pitchFamily="34" charset="-128"/>
                <a:ea typeface="Arial Unicode MS" panose="020B0604020202020204" pitchFamily="34" charset="-128"/>
                <a:cs typeface="Arial Unicode MS" panose="020B0604020202020204" pitchFamily="34" charset="-128"/>
              </a:rPr>
              <a:t>Chittenden</a:t>
            </a:r>
            <a:r>
              <a:rPr lang="en-CA" dirty="0">
                <a:latin typeface="Arial Unicode MS" panose="020B0604020202020204" pitchFamily="34" charset="-128"/>
                <a:ea typeface="Arial Unicode MS" panose="020B0604020202020204" pitchFamily="34" charset="-128"/>
                <a:cs typeface="Arial Unicode MS" panose="020B0604020202020204" pitchFamily="34" charset="-128"/>
              </a:rPr>
              <a:t>, M., Murphy, A., &amp; The McCreary Centre Society (2006). Building Resilience in Vulnerable Youth. Vancouver, B.C.: The McCreary Centre Society. </a:t>
            </a: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5</a:t>
            </a:fld>
            <a:endParaRPr lang="en-US"/>
          </a:p>
        </p:txBody>
      </p:sp>
    </p:spTree>
    <p:extLst>
      <p:ext uri="{BB962C8B-B14F-4D97-AF65-F5344CB8AC3E}">
        <p14:creationId xmlns:p14="http://schemas.microsoft.com/office/powerpoint/2010/main" val="71014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aseline="0" dirty="0">
                <a:latin typeface="Arial Unicode MS" panose="020B0604020202020204" pitchFamily="34" charset="-128"/>
                <a:ea typeface="Arial Unicode MS" panose="020B0604020202020204" pitchFamily="34" charset="-128"/>
                <a:cs typeface="Arial Unicode MS" panose="020B0604020202020204" pitchFamily="34" charset="-128"/>
              </a:rPr>
              <a:t>1 minute</a:t>
            </a:r>
          </a:p>
          <a:p>
            <a:pPr>
              <a:lnSpc>
                <a:spcPct val="110000"/>
              </a:lnSpc>
            </a:pPr>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p>
          <a:p>
            <a:pPr>
              <a:lnSpc>
                <a:spcPct val="110000"/>
              </a:lnSpc>
            </a:pPr>
            <a:endPar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1 2 3 ਪਾਠਕ੍ਰਮ ਨਹੀਂ ਹੈ। ਸੋਜੀ 1 2 3 ਅਧਿਆਪਕਾਂ ਲਈ ਆਪਣੇ ਡਿਸਟ੍ਰਿਕਟਸ, ਕਲਾਸਰੂਮਾਂ ਅਤੇ ਸਕੂਲਾਂ ਨੂੰ ਸੋਜੀ ਦੀ ਸ਼ਮੂਲੀਅਤ ਵਾਲੇ ਮਾਹੌਲਾਂ ਵਾਲੇ ਬਣਾਉਣ ਲਈ ਇਕ ਵਸੀਲਾ ਹੈ। ਸੋਜੀ 1 2 3 ਸੂਬੇ ਭਰ ਵਿਚ ਐਜੂਕੇਟਰ ਵਸੀਲੇ ਪਹੁੰਚਯੋਗ ਬਣਾਉਂਦਾ ਹੈ। ਅਧਿਆਪਕ ਇਹ ਚੋਣ ਕਰ ਸਕਦੇ ਹਨ ਕਿ ਕੀ ਉਹ ਆਪਣੀਆਂ ਕਲਾਸਾਂ ਵਿਚ ਸੋਜੀ 1 2 3 ਦੇ ਵਸੀਲੇ ਵਰਤਣਾ ਚਾਹੁੰਦੇ ਹਨ ਅਤੇ ਕਦੋਂ ਚਾਹੁੰਦੇ ਹਨ।</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b="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6</a:t>
            </a:fld>
            <a:endParaRPr lang="en-US"/>
          </a:p>
        </p:txBody>
      </p:sp>
    </p:spTree>
    <p:extLst>
      <p:ext uri="{BB962C8B-B14F-4D97-AF65-F5344CB8AC3E}">
        <p14:creationId xmlns:p14="http://schemas.microsoft.com/office/powerpoint/2010/main" val="315741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minutes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a-IN" sz="1200" b="1" i="1" kern="1200" dirty="0" smtClean="0">
                <a:solidFill>
                  <a:schemeClr val="tx1"/>
                </a:solidFill>
                <a:latin typeface="+mn-lt"/>
                <a:ea typeface="+mn-ea"/>
                <a:cs typeface="+mn-cs"/>
              </a:rPr>
              <a:t>ਕੰਮ:</a:t>
            </a:r>
            <a:r>
              <a:rPr lang="pa-IN" sz="1200" i="1" kern="1200" dirty="0" smtClean="0">
                <a:solidFill>
                  <a:schemeClr val="tx1"/>
                </a:solidFill>
                <a:latin typeface="+mn-lt"/>
                <a:ea typeface="+mn-ea"/>
                <a:cs typeface="+mn-cs"/>
              </a:rPr>
              <a:t> ਸੋਜੀ 1, 2, 3 ਦੇ ਤਿੰਨ ਮੂਲ ਆਧਾਰ ਦਿਖਾਉਣ ਲਈ </a:t>
            </a:r>
            <a:r>
              <a:rPr lang="en-US" sz="1200" i="1" kern="1200" dirty="0" smtClean="0">
                <a:solidFill>
                  <a:schemeClr val="tx1"/>
                </a:solidFill>
                <a:latin typeface="+mn-lt"/>
                <a:ea typeface="+mn-ea"/>
                <a:cs typeface="+mn-cs"/>
              </a:rPr>
              <a:t>bc.sogieducation.org</a:t>
            </a:r>
            <a:r>
              <a:rPr lang="pa-IN" sz="1200" i="1" kern="1200" dirty="0" smtClean="0">
                <a:solidFill>
                  <a:schemeClr val="tx1"/>
                </a:solidFill>
                <a:latin typeface="+mn-lt"/>
                <a:ea typeface="+mn-ea"/>
                <a:cs typeface="+mn-cs"/>
              </a:rPr>
              <a:t> ਪੇਸ਼ ਕਰੋ।</a:t>
            </a:r>
            <a:endParaRPr lang="en-US" sz="1200" kern="1200" dirty="0" smtClean="0">
              <a:solidFill>
                <a:schemeClr val="tx1"/>
              </a:solidFill>
              <a:latin typeface="+mn-lt"/>
              <a:ea typeface="+mn-ea"/>
              <a:cs typeface="+mn-cs"/>
            </a:endParaRP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pa-IN" sz="1200" b="1" kern="1200" dirty="0" smtClean="0">
                <a:solidFill>
                  <a:schemeClr val="tx1"/>
                </a:solidFill>
                <a:latin typeface="+mn-lt"/>
                <a:ea typeface="+mn-ea"/>
                <a:cs typeface="+mn-cs"/>
              </a:rPr>
              <a:t>ਲਿਖਤ ਦਾ ਨਮੂਨਾ:</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a-IN" sz="1200" kern="1200" dirty="0" smtClean="0">
                <a:solidFill>
                  <a:schemeClr val="tx1"/>
                </a:solidFill>
                <a:latin typeface="+mn-lt"/>
                <a:ea typeface="+mn-ea"/>
                <a:cs typeface="+mn-cs"/>
              </a:rPr>
              <a:t>ਸੋਜੀ 1 2 3 ਆਪਣਾ ਨਾਂ ਸੋਜੀ ਦੀ ਸ਼ਮੂਲੀਅਤ ਵਾਲੀ ਪੜ੍ਹਾਈ ਦੀਆਂ ਤਿੰਨ ਪਹੁੰਚਾਂ ਤੋਂ ਲੈਂਦਾ ਹੈ। ਜਦੋਂ ਸੋਜੀ 1 2 3 ਦੇ ਸਾਰੇ ਮੂਲ ਆਧਾਰ ਸਕੂਲਾਂ ਵਿਚ ਲਾਗੂ ਹੋ ਜਾਂਦੇ ਹਨ ਤਾਂ ਸਾਰੇ ਮਾਪੇ, ਸਟਾਫ ਅਤੇ ਵਿਦਿਆਰਥੀ ਸੁਆਗਤ ਹੋਇਆ ਮਹਿਸੂਸ ਕਰਦੇ ਹਨ।</a:t>
            </a:r>
            <a:endParaRPr lang="en-US" sz="1200" kern="1200" dirty="0" smtClean="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a-IN" sz="1200" kern="1200" dirty="0" smtClean="0">
                <a:solidFill>
                  <a:schemeClr val="tx1"/>
                </a:solidFill>
                <a:latin typeface="+mn-lt"/>
                <a:ea typeface="+mn-ea"/>
                <a:cs typeface="+mn-cs"/>
              </a:rPr>
              <a:t>ਸੋਜੀ 1: ਡਿਸਟ੍ਰਿਕਟਾਂ ਦੀ ਸੋਜੀ ਪਾਲਸੀ ਬਣਾਉਣ ਵਿਚ ਮਦਦ ਕਰਦਾ ਹੈ ਅਤੇ 10 ਮੁੱਖ ਹਿੱਸੇ ਦੱਸਦਾ ਹੈ। ਸੋਜੀ ਦਾ ਸਪਸ਼ਟ ਰੂਪ ਵਿਚ ਵਰਣਨ ਕਰਨ ਵਾਲੀ ਪਾਲਸੀਆਂ ਅਤੇ ਕਾਰਵਾਈਆਂ, ਸਾਰੇ ਵਿਦਿਆਰਥੀਆਂ ਲਈ ਵਿਤਕਰੇ, ਆਤਮ ਹੱਤਿਆ ਦੇ ਖਿਆਲਾਂ, ਅਤੇ ਆਤਮ ਹੱਤਿਆਂ ਦੀਆਂ ਕੋਸ਼ਿਸ਼ਾਂ ਨੂੰ ਘਟਾਉਣ ਵਾਲੀਆਂ ਸਾਬਤ ਹੋਈਆਂ ਹਨ। </a:t>
            </a:r>
            <a:endParaRPr lang="en-US" sz="1200" kern="1200" dirty="0" smtClean="0">
              <a:solidFill>
                <a:schemeClr val="tx1"/>
              </a:solidFill>
              <a:latin typeface="+mn-lt"/>
              <a:ea typeface="+mn-ea"/>
              <a:cs typeface="+mn-cs"/>
            </a:endParaRPr>
          </a:p>
          <a:p>
            <a:endParaRPr lang="en-CA" sz="1200" kern="1200" dirty="0">
              <a:solidFill>
                <a:schemeClr val="tx1"/>
              </a:solidFill>
              <a:effectLst/>
              <a:latin typeface="+mn-lt"/>
              <a:ea typeface="+mn-ea"/>
              <a:cs typeface="+mn-cs"/>
            </a:endParaRPr>
          </a:p>
          <a:p>
            <a:r>
              <a:rPr lang="pa-IN" sz="1200" kern="1200" dirty="0" smtClean="0">
                <a:solidFill>
                  <a:schemeClr val="tx1"/>
                </a:solidFill>
                <a:latin typeface="+mn-lt"/>
                <a:ea typeface="+mn-ea"/>
                <a:cs typeface="+mn-cs"/>
              </a:rPr>
              <a:t>ਸੋਜੀ 2: ਇਸ ਚੀਜ਼ ਬਾਰੇ ਸੇਧ ਪ੍ਰਦਾਨ ਕਰਦਾ ਹੈ ਕਿ ਸਕੂਲ ਪੱਧਰ ਦੇ ਉੱਦਮਾਂ ਨੂੰ ਕਿਵੇਂ ਸ਼ਾਮਲ ਕਰਨਾ ਹੈ ਅਤੇ ਉਤਸ਼ਾਹ ਦੇਣ ਵਾਲਾ ਅਤੇ ਸ਼ਮੂਲੀਅਤ ਵਾਲਾ ਮਾਹੌਲ ਕਿਵੇਂ ਬਣਾਉਣਾ ਹੈ – ਜਿਸ ਵਿਚ ਸੋਜੀ ਅਤੇ ਐੱਲ ਜੀ ਬੀ ਟੀ ਕਿਊ+ ਸਾਈਨ, ਸ਼ਬਦਾਂ ਦੀਆਂ ਚੋਣਾਂ, ਅਤੇ ਪਾਠਕ੍ਰਮ ਤੋਂ ਬਾਹਰ ਦੇ ਮੌਕੇ ਸ਼ਾਮਲ ਹਨ – ਸਾਰੇ ਵਿਦਿਆਰਥੀਆਂ ਲਈ ਚੰਗੀ ਅਤੇ ਸੁਆਗਤ ਕਰਨ ਵਾਲੀ ਥਾਂ ਬਣਾਉ।       </a:t>
            </a:r>
            <a:endParaRPr lang="en-US" sz="1200" kern="1200" dirty="0" smtClean="0">
              <a:solidFill>
                <a:schemeClr val="tx1"/>
              </a:solidFill>
              <a:latin typeface="+mn-lt"/>
              <a:ea typeface="+mn-ea"/>
              <a:cs typeface="+mn-cs"/>
            </a:endParaRPr>
          </a:p>
          <a:p>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a-IN" sz="1200" kern="1200" dirty="0" smtClean="0">
                <a:solidFill>
                  <a:schemeClr val="tx1"/>
                </a:solidFill>
                <a:latin typeface="+mn-lt"/>
                <a:ea typeface="+mn-ea"/>
                <a:cs typeface="+mn-cs"/>
              </a:rPr>
              <a:t>ਸੋਜੀ 3: ਅਧਿਆਪਕ ਕਲਾਸਰੂਮ ਲਈ ਸ੍ਰੋਤ ਇਸ ਸਫੇ ਉੱਪਰ ਅਤੇ ਕੇ-12 ਦੇ ਲੈਸਨਾਂ ਤੋਂ ਲੱਭ ਸਕਦੇ ਹਨ। ਵੱਖ ਵੱਖ ਵਿਸ਼ਿਆਂ ਵਿਚ ਲੈਸਨਾਂ ਦੀਆਂ ਅਜਿਹੀਆਂ ਪਲੈਨਾਂ ਜਿਹੜੀਆਂ ਭਿੰਨਤਾ ਅਤੇ ਆਦਰ ਸਿਖਾਉਣ ਅਤੇ ਸੋਜੀ ਦੇ ਵਿਸ਼ਿਆਂ ਅਤੇ ਐੱਲ ਜੀ ਬੀ ਟੀ ਕਿਊ+ਕਮਿਉਨਟੀ ਦੇ ਮੈਬਰਾਂ ਦੀਆਂ ਉਦਾਹਰਣਾਂ ਸ਼ਾਮਲ ਕਰਨ, ਪੜ੍ਹਾਈ ਨੂੰ ਵਿਦਿਆਰਥੀਆਂ ਦੀਆਂ ਜ਼ਿੰਦਗੀਆਂ ਅਤੇ ਸਮਾਜ ਵਿਚ ਸੋਜੀ ਦੀ ਭਿੰਨਤਾ ਬਾਰੇ ਸਿਖਾਉਂਦੀਆਂ ਹਨ।</a:t>
            </a:r>
            <a:endParaRPr lang="en-US" sz="1200" kern="1200" dirty="0" smtClean="0">
              <a:solidFill>
                <a:schemeClr val="tx1"/>
              </a:solidFill>
              <a:latin typeface="+mn-lt"/>
              <a:ea typeface="+mn-ea"/>
              <a:cs typeface="+mn-cs"/>
            </a:endParaRPr>
          </a:p>
          <a:p>
            <a:endParaRPr lang="en-CA"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7</a:t>
            </a:fld>
            <a:endParaRPr lang="en-US"/>
          </a:p>
        </p:txBody>
      </p:sp>
    </p:spTree>
    <p:extLst>
      <p:ext uri="{BB962C8B-B14F-4D97-AF65-F5344CB8AC3E}">
        <p14:creationId xmlns:p14="http://schemas.microsoft.com/office/powerpoint/2010/main" val="141499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minutes</a:t>
            </a:r>
          </a:p>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endParaRPr lang="en-US"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ਐਜੂਕੇਟਰ ਨੈੱਟਵਰਕ, ਡਿਸਟ੍ਰਿਕਟ ਵਿਚ ਅਤੇ ਡਿਸਟ੍ਰਿਕਟ ਦੀਆ ਹੱਦਾਂ ਤੋਂ ਬਾਹਰ ਸਟਾਫ ਨੂੰ ਹੋਰ ਐਜੂਕੇਟਰਜ਼ ਅਤੇ ਸਾਧਨਾਂ, ਵਸੀਲਿਆਂ ਅਤੇ ਉਨ੍ਹਾਂ ਮਦਦਾਂ ਨਾਲ ਜੋੜਦਾ ਹੈ ਜਿਨ੍ਹਾਂ ਦੀ ਉਨ੍ਹਾਂ ਨੂੰ ਆਪਣੇ ਸਕੂਲਾਂ ਅਤੇ ਕਲਾਸਰੂਮਾਂ ਨੂੰ ਸ਼ਮੂਲੀਅਤ ਦੇ ਮਾਹੌਲ ਵਾਲੇ ਬਣਾਉਣ ਲਈ ਲੋੜ ਹੁੰਦੀ ਹੈ। </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ਨੈੱਟਵਰਕ ਮਾਡਲ, ਹਰ ਸਕੂਲ ਵਿਚ ਇਕ ਸੋਜੀ ਸਕੂਲ ਲੀਡ ਬਣਾਉਂਦਾ ਹੈ ਜੋ ਕਿ ਸੋਜੀ ਨਾਲ ਸੰਬੰਧਿਤ ਸਵਾਲਾਂ ਦੇ ਜਵਾਬ ਦੇਣ ਲਈ ਹੁੰਦਾ ਹੈ, ਅਤੇ ਉਹ ਹੋਰ ਸਟਾਫ ਨੂੰ ਟਰੇਨਿੰਗ ਜਾਂ ਵਸੀਲੇ ਪ੍ਰਦਾਨ ਕਰ ਸਕਦਾ ਹੈ। ਸੋਜੀ ਸਕੂਲ ਲੀਡ, ਸੋਜੀ ਡਿਸਟ੍ਰਿਕਟ ਲੀਡ ਤੋਂ ਮਦਦ ਲੈ ਸਕਦਾ ਹੈ, ਅਤੇ ਬੀ ਸੀ ਸੋਜੀ ਐਜੂਕੇਸ਼ਨ ਲੀਡ ਸਾਰੇ ਸੋਜੀ ਡਿਸਟ੍ਰਿਕਟ ਲੀਡਜ਼ ਲਈ ਮਦਦ ਪ੍ਰਦਾਨ ਕਰਦਾ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ਮਾਪੇ ਸੋਜੀ ਸਕੂਲ ਲੀਡ ਨਾਲ ਗੱਲ ਕਰ ਸਕਦੇ ਹਨ ਜੇ ਉਨ੍ਹਾਂ ਦੇ ਮਨ ਵਿਚ ਆਪਣੇ ਬੱਚੇ ਦੇ ਸਕੂਲ ਵਿਚ ਸੋਜੀ ਦੇ ਉੱਦਮਾਂ ਬਾਰੇ ਕੋਈ ਸਵਾਲ ਹੋਣ।</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8</a:t>
            </a:fld>
            <a:endParaRPr lang="en-US"/>
          </a:p>
        </p:txBody>
      </p:sp>
    </p:spTree>
    <p:extLst>
      <p:ext uri="{BB962C8B-B14F-4D97-AF65-F5344CB8AC3E}">
        <p14:creationId xmlns:p14="http://schemas.microsoft.com/office/powerpoint/2010/main" val="141499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minute</a:t>
            </a:r>
          </a:p>
          <a:p>
            <a:pPr>
              <a:lnSpc>
                <a:spcPct val="110000"/>
              </a:lnSpc>
            </a:pPr>
            <a: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a-IN" sz="1200" b="1"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ਲਿਖਤ ਦਾ ਨਮੂਨਾ:</a:t>
            </a:r>
            <a:endParaRPr lang="en-US"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1 2 3, ਏ ਆਰ ਸੀ ਫਾਉਂਡੇਸ਼ਨ ਵਲੋਂ ਬੀ ਸੀ ਮਨਿਸਟਰੀ ਔਫ ਐਜੂਕੇਸ਼ਨ; ਬੀ ਸੀ ਟੀਚਰਜ਼’ ਫਡਰੇਸ਼ਨ; ਬੀ ਸੀ ਭਰ ਦੇ ਸਕੂਲ ਡਿਸਟ੍ਰਿਕਟਸ; ਯੂ ਬੀ ਸੀ ਫਾਕਿਲਟੀ ਔਫ ਐਜੂਕੇਸ਼ਨ; ਪੜ੍ਹਾਈ ਵਿਚਲੇ ਹਿੱਸੇਦਾਰਾਂ; ਅਤੇ ਵੱਖ ਵੱਖ ਲੋਕਲ, ਕੇਂਦਰੀ ਅਤੇ ਅੰਤਰਰਾਸ਼ਟਰੀ ਐੱਲ ਜੀ ਬੀ ਟੀ ਕਿਊ ਕਮਿਉਨਟੀ ਦੀਆਂ ਸੰਸਥਾਵਾਂ ਦੇ ਸਹਿਯੋਗ ਨਾਲ ਤਿਆਰ ਕੀਤਾ ਗਿਆ ਸੀ।</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ਸੋਜੀ 1 2 3 ਮਾਪਿਆਂ ਲਈ ਵਸੀਲੇ ਏ ਆਰ ਸੀ ਫਾਉਂਡੇਸ਼ਨ ਵਲੋਂ ਬੀ ਸੀ ਕਨਫਡਰੇਸ਼ਨ ਔਫ ਪੇਰੈਂਟ ਅਡਵਾਈਜ਼ਰੀ ਕੌਂਸਲਜ਼ (ਬੀ ਸੀ ਸੀ ਪੀ ਏ ਸੀ) ਅਤੇ ਵਿਦਿਆ ਮਹਿਕਮੇ ਦੇ</a:t>
            </a:r>
            <a:r>
              <a:rPr lang="pa-IN" sz="1200"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ਸਹਿਯੋਗ ਨਾਲ ਤਿਆਰ ਕੀਤੇ ਗਏ ਸਨ।</a:t>
            </a: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ਸੋਜੀ 1 2 3 ਸੂਬਾਈ ਸੰਸਥਾਵਾਂ ਅਤੇ ਐਸੋਸੀਏਸ਼ਨਾਂ ਵਿਚਕਾਰ ਪੁਲ ਉਸਾਰਨ ਵਿਚ ਮਦਦ ਕਰਦਾ ਹੈ ਤਾਂ ਜੋ ਜ਼ਿਆਦਾ ਅਸਰਦਾਰ, ਕਾਇਮ ਰਹਿਣ ਯੋਗ, ਅਤੇ ਤੇਜ਼ ਤਬਦੀਲੀ ਹੋ ਸਕੇ। ਬਹੁਤ ਸਾਰੇ ਗਰੁੱਪ ਲੰਬੇ ਸਮੇਂ ਤੋਂ ਇਸ ਖੇਤਰ ਵਿਚ ਬਹੁਤ ਵਧੀਆ ਕੰਮ ਕਰ ਰਹੇ ਹਨ। ਉਨ੍ਹਾਂ ਦੀਆਂ ਕੋਸ਼ਿਸ਼ਾਂ ਵਿਚ ਸਹਿਯੋਗ ਦੇਣਾ ਸਾਰਿਆਂ ਲਈ ਫਾਇਦਿਆਂ ਵਿਚ ਹੋਰ ਵਾਧਾ ਕਰਦਾ ਹੈ।</a:t>
            </a:r>
            <a:endParaRPr lang="en-US" sz="1200" kern="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pPr/>
              <a:t>9</a:t>
            </a:fld>
            <a:endParaRPr lang="en-US"/>
          </a:p>
        </p:txBody>
      </p:sp>
    </p:spTree>
    <p:extLst>
      <p:ext uri="{BB962C8B-B14F-4D97-AF65-F5344CB8AC3E}">
        <p14:creationId xmlns:p14="http://schemas.microsoft.com/office/powerpoint/2010/main" val="141499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37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10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35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4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15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6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96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41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3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906FB-DEBD-49DC-8FCB-09BC3E77A8A9}" type="datetimeFigureOut">
              <a:rPr lang="en-US" smtClean="0">
                <a:solidFill>
                  <a:prstClr val="black">
                    <a:tint val="75000"/>
                  </a:prstClr>
                </a:solidFill>
              </a:rPr>
              <a:pPr/>
              <a:t>2/14/2019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6162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youtube.com/watch?v=W5-BhcorOtI" TargetMode="External"/><Relationship Id="rId4" Type="http://schemas.openxmlformats.org/officeDocument/2006/relationships/hyperlink" Target="https://www.youtube.com/watch?v=ZDSARFjk7X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tiff"/><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852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63" y="472094"/>
            <a:ext cx="1920231" cy="2085371"/>
          </a:xfrm>
          <a:prstGeom prst="rect">
            <a:avLst/>
          </a:prstGeom>
        </p:spPr>
      </p:pic>
      <p:sp>
        <p:nvSpPr>
          <p:cNvPr id="8" name="Rectangle 7"/>
          <p:cNvSpPr/>
          <p:nvPr/>
        </p:nvSpPr>
        <p:spPr>
          <a:xfrm>
            <a:off x="0" y="6086475"/>
            <a:ext cx="12192000" cy="7715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sp>
        <p:nvSpPr>
          <p:cNvPr id="3" name="Rectangle 2"/>
          <p:cNvSpPr/>
          <p:nvPr/>
        </p:nvSpPr>
        <p:spPr>
          <a:xfrm>
            <a:off x="-14288" y="1983119"/>
            <a:ext cx="12206288" cy="2862322"/>
          </a:xfrm>
          <a:prstGeom prst="rect">
            <a:avLst/>
          </a:prstGeom>
        </p:spPr>
        <p:txBody>
          <a:bodyPr wrap="square">
            <a:spAutoFit/>
          </a:bodyPr>
          <a:lstStyle/>
          <a:p>
            <a:pPr algn="ctr"/>
            <a:r>
              <a:rPr lang="pa-IN" sz="30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ਮਾਪਿਆਂ ਦੀ ਕਮਿਉਨਟੀ</a:t>
            </a:r>
            <a:endParaRPr lang="en-US" sz="30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pa-IN" sz="50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ਸੋਜੀ ਨੂੰ ਸ਼ਾਮਲ ਕਰਨ </a:t>
            </a:r>
            <a:r>
              <a:rPr lang="en-CA" sz="50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CA" sz="50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pa-IN" sz="50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ਵਾਲੀ </a:t>
            </a:r>
            <a:r>
              <a:rPr lang="pa-IN" sz="50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ਪੜ੍ਹਾਈ ਦੀ ਜਾਣ-ਪਛਾਣ</a:t>
            </a:r>
            <a:endParaRPr lang="en-US" sz="50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50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1" name="Group 10">
            <a:extLst>
              <a:ext uri="{FF2B5EF4-FFF2-40B4-BE49-F238E27FC236}">
                <a16:creationId xmlns="" xmlns:a16="http://schemas.microsoft.com/office/drawing/2014/main" id="{0C8F8B77-F726-184A-8E75-A102127114DE}"/>
              </a:ext>
            </a:extLst>
          </p:cNvPr>
          <p:cNvGrpSpPr/>
          <p:nvPr/>
        </p:nvGrpSpPr>
        <p:grpSpPr>
          <a:xfrm>
            <a:off x="565363" y="4388576"/>
            <a:ext cx="10946704" cy="1385322"/>
            <a:chOff x="265326" y="3355123"/>
            <a:chExt cx="10946704" cy="1385322"/>
          </a:xfrm>
        </p:grpSpPr>
        <p:pic>
          <p:nvPicPr>
            <p:cNvPr id="12" name="Picture 11">
              <a:extLst>
                <a:ext uri="{FF2B5EF4-FFF2-40B4-BE49-F238E27FC236}">
                  <a16:creationId xmlns="" xmlns:a16="http://schemas.microsoft.com/office/drawing/2014/main" id="{BE24B0C7-057B-5D4E-97C5-3D8D7DC4B7F1}"/>
                </a:ext>
              </a:extLst>
            </p:cNvPr>
            <p:cNvPicPr/>
            <p:nvPr/>
          </p:nvPicPr>
          <p:blipFill>
            <a:blip r:embed="rId4">
              <a:extLst>
                <a:ext uri="{28A0092B-C50C-407E-A947-70E740481C1C}">
                  <a14:useLocalDpi xmlns:a14="http://schemas.microsoft.com/office/drawing/2010/main" val="0"/>
                </a:ext>
              </a:extLst>
            </a:blip>
            <a:stretch>
              <a:fillRect/>
            </a:stretch>
          </p:blipFill>
          <p:spPr>
            <a:xfrm>
              <a:off x="265326" y="3355123"/>
              <a:ext cx="4212889" cy="1088061"/>
            </a:xfrm>
            <a:prstGeom prst="rect">
              <a:avLst/>
            </a:prstGeom>
          </p:spPr>
        </p:pic>
        <p:pic>
          <p:nvPicPr>
            <p:cNvPr id="13" name="Picture 12">
              <a:extLst>
                <a:ext uri="{FF2B5EF4-FFF2-40B4-BE49-F238E27FC236}">
                  <a16:creationId xmlns="" xmlns:a16="http://schemas.microsoft.com/office/drawing/2014/main" id="{45659091-8D00-B548-989F-BCB79A7EACF8}"/>
                </a:ext>
              </a:extLst>
            </p:cNvPr>
            <p:cNvPicPr/>
            <p:nvPr/>
          </p:nvPicPr>
          <p:blipFill>
            <a:blip r:embed="rId5">
              <a:extLst>
                <a:ext uri="{28A0092B-C50C-407E-A947-70E740481C1C}">
                  <a14:useLocalDpi xmlns:a14="http://schemas.microsoft.com/office/drawing/2010/main" val="0"/>
                </a:ext>
              </a:extLst>
            </a:blip>
            <a:stretch>
              <a:fillRect/>
            </a:stretch>
          </p:blipFill>
          <p:spPr>
            <a:xfrm>
              <a:off x="5165980" y="3487690"/>
              <a:ext cx="3566843" cy="1252755"/>
            </a:xfrm>
            <a:prstGeom prst="rect">
              <a:avLst/>
            </a:prstGeom>
          </p:spPr>
        </p:pic>
        <p:pic>
          <p:nvPicPr>
            <p:cNvPr id="17" name="Picture 16">
              <a:extLst>
                <a:ext uri="{FF2B5EF4-FFF2-40B4-BE49-F238E27FC236}">
                  <a16:creationId xmlns="" xmlns:a16="http://schemas.microsoft.com/office/drawing/2014/main" id="{EE451975-2D45-9C43-9E4D-217FB7624233}"/>
                </a:ext>
              </a:extLst>
            </p:cNvPr>
            <p:cNvPicPr/>
            <p:nvPr/>
          </p:nvPicPr>
          <p:blipFill>
            <a:blip r:embed="rId6">
              <a:extLst>
                <a:ext uri="{28A0092B-C50C-407E-A947-70E740481C1C}">
                  <a14:useLocalDpi xmlns:a14="http://schemas.microsoft.com/office/drawing/2010/main" val="0"/>
                </a:ext>
              </a:extLst>
            </a:blip>
            <a:stretch>
              <a:fillRect/>
            </a:stretch>
          </p:blipFill>
          <p:spPr>
            <a:xfrm>
              <a:off x="9420588" y="3585235"/>
              <a:ext cx="1791442" cy="1057667"/>
            </a:xfrm>
            <a:prstGeom prst="rect">
              <a:avLst/>
            </a:prstGeom>
          </p:spPr>
        </p:pic>
      </p:grpSp>
    </p:spTree>
    <p:extLst>
      <p:ext uri="{BB962C8B-B14F-4D97-AF65-F5344CB8AC3E}">
        <p14:creationId xmlns:p14="http://schemas.microsoft.com/office/powerpoint/2010/main" val="61089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 name="TextBox 6"/>
          <p:cNvSpPr txBox="1"/>
          <p:nvPr/>
        </p:nvSpPr>
        <p:spPr>
          <a:xfrm>
            <a:off x="621852" y="2866024"/>
            <a:ext cx="8865047" cy="2271391"/>
          </a:xfrm>
          <a:prstGeom prst="rect">
            <a:avLst/>
          </a:prstGeom>
          <a:noFill/>
        </p:spPr>
        <p:txBody>
          <a:bodyPr wrap="square" rtlCol="0">
            <a:spAutoFit/>
          </a:bodyPr>
          <a:lstStyle/>
          <a:p>
            <a:pPr>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 ਨਿੱਜੀ ਅਤੇ ਸਮਾਜਿਕ ਸ਼ਕਤੀਆਂ ਉਨ੍ਹਾਂ ਯੋਗਤਾਵਾਂ ਨੂੰ ਸ਼ਾਮਲ ਕਰਦੀਆਂ ਹਨ ਜਿਨ੍ਹਾਂ ਦੀ ਵਿਦਿਆਰਥੀਆਂ ਨੂੰ ਕਾਮਯਾਬ ਹੋਣ ਲਈ, ਆਪਣੇ ਆਪ ਨੂੰ ਅਤੇ ਹੋਰਨਾਂ ਨੂੰ ਸਮਝਣ ਅਤੇ ਖਿਆਲ ਰੱਖਣ, ਅਤੇ ਦੁਨੀਆ ਵਿਚ ਆਪਣੇ ਮੰਤਵ ਲੱਭਣ ਅਤੇ ਪ੍ਰਾਪਤ ਕਰਨ ਲਈ ਲੋੜ ਹੈ। </a:t>
            </a:r>
          </a:p>
          <a:p>
            <a:pPr>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spcBef>
                <a:spcPts val="600"/>
              </a:spcBef>
              <a:spcAft>
                <a:spcPts val="600"/>
              </a:spcAft>
            </a:pPr>
            <a:endParaRPr lang="en-US" sz="2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p:cNvSpPr txBox="1"/>
          <p:nvPr/>
        </p:nvSpPr>
        <p:spPr>
          <a:xfrm>
            <a:off x="621852" y="1845045"/>
            <a:ext cx="11205647" cy="892552"/>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ਬੀ ਸੀ ਦਾ ਪਾਠਕ੍ਰਮ: ਨਿੱਜੀ ਅਤੇ ਸਮਾਜਿਕ ਸ਼ਕਤੀਆਂ</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6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pic>
        <p:nvPicPr>
          <p:cNvPr id="12" name="Picture 11">
            <a:extLst>
              <a:ext uri="{FF2B5EF4-FFF2-40B4-BE49-F238E27FC236}">
                <a16:creationId xmlns="" xmlns:a16="http://schemas.microsoft.com/office/drawing/2014/main" id="{8A5456A9-E626-B749-8C5A-325D30340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253" y="2491376"/>
            <a:ext cx="2215246" cy="2658295"/>
          </a:xfrm>
          <a:prstGeom prst="rect">
            <a:avLst/>
          </a:prstGeom>
        </p:spPr>
      </p:pic>
    </p:spTree>
    <p:extLst>
      <p:ext uri="{BB962C8B-B14F-4D97-AF65-F5344CB8AC3E}">
        <p14:creationId xmlns:p14="http://schemas.microsoft.com/office/powerpoint/2010/main" val="300383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243705" y="596251"/>
            <a:ext cx="10631771" cy="861774"/>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ਪੜ੍ਹਾਈ ਕਿਸ ਤਰ੍ਹਾਂ ਦੀ ਦਿਖਾਈ ਦੇ ਸਕਦੀ ਹੈ?</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4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graphicFrame>
        <p:nvGraphicFramePr>
          <p:cNvPr id="9" name="Table 8">
            <a:extLst>
              <a:ext uri="{FF2B5EF4-FFF2-40B4-BE49-F238E27FC236}">
                <a16:creationId xmlns="" xmlns:a16="http://schemas.microsoft.com/office/drawing/2014/main" id="{28BBB32E-CFC9-7941-B10E-DA00A725DFF9}"/>
              </a:ext>
            </a:extLst>
          </p:cNvPr>
          <p:cNvGraphicFramePr>
            <a:graphicFrameLocks noGrp="1"/>
          </p:cNvGraphicFramePr>
          <p:nvPr>
            <p:extLst>
              <p:ext uri="{D42A27DB-BD31-4B8C-83A1-F6EECF244321}">
                <p14:modId xmlns:p14="http://schemas.microsoft.com/office/powerpoint/2010/main" val="3067571495"/>
              </p:ext>
            </p:extLst>
          </p:nvPr>
        </p:nvGraphicFramePr>
        <p:xfrm>
          <a:off x="1485536" y="1405002"/>
          <a:ext cx="10116298" cy="4433939"/>
        </p:xfrm>
        <a:graphic>
          <a:graphicData uri="http://schemas.openxmlformats.org/drawingml/2006/table">
            <a:tbl>
              <a:tblPr firstRow="1" bandRow="1">
                <a:tableStyleId>{93296810-A885-4BE3-A3E7-6D5BEEA58F35}</a:tableStyleId>
              </a:tblPr>
              <a:tblGrid>
                <a:gridCol w="1855981">
                  <a:extLst>
                    <a:ext uri="{9D8B030D-6E8A-4147-A177-3AD203B41FA5}">
                      <a16:colId xmlns="" xmlns:a16="http://schemas.microsoft.com/office/drawing/2014/main" val="20000"/>
                    </a:ext>
                  </a:extLst>
                </a:gridCol>
                <a:gridCol w="3683406">
                  <a:extLst>
                    <a:ext uri="{9D8B030D-6E8A-4147-A177-3AD203B41FA5}">
                      <a16:colId xmlns="" xmlns:a16="http://schemas.microsoft.com/office/drawing/2014/main" val="20001"/>
                    </a:ext>
                  </a:extLst>
                </a:gridCol>
                <a:gridCol w="4576911">
                  <a:extLst>
                    <a:ext uri="{9D8B030D-6E8A-4147-A177-3AD203B41FA5}">
                      <a16:colId xmlns="" xmlns:a16="http://schemas.microsoft.com/office/drawing/2014/main" val="20002"/>
                    </a:ext>
                  </a:extLst>
                </a:gridCol>
              </a:tblGrid>
              <a:tr h="409426">
                <a:tc>
                  <a:txBody>
                    <a:bodyPr/>
                    <a:lstStyle/>
                    <a:p>
                      <a:endParaRPr lang="en-US" sz="2200" b="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1450" marR="91450" marT="45687" marB="45687">
                    <a:lnL w="28575"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2200" b="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ਕਾਮੁਕ ਰੁਚੀ </a:t>
                      </a:r>
                      <a:r>
                        <a:rPr lang="en-US" sz="2200" b="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pa-IN" sz="2200" b="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ਐੱਸ ਓ</a:t>
                      </a:r>
                      <a:r>
                        <a:rPr lang="en-US" sz="2200" b="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200" b="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solidFill>
                      <a:schemeClr val="bg1">
                        <a:lumMod val="65000"/>
                      </a:schemeClr>
                    </a:solidFill>
                  </a:tcPr>
                </a:tc>
                <a:tc>
                  <a:txBody>
                    <a:bodyPr/>
                    <a:lstStyle/>
                    <a:p>
                      <a:pPr algn="ctr"/>
                      <a:r>
                        <a:rPr lang="pa-IN" sz="2200" b="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ਲਿੰਗ ਪਛਾਣ </a:t>
                      </a:r>
                      <a:r>
                        <a:rPr lang="en-US" sz="2200" b="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pa-IN" sz="2200" b="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ਜੀ ਆਈ</a:t>
                      </a:r>
                      <a:r>
                        <a:rPr lang="en-US" sz="2200" b="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200" b="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0"/>
                  </a:ext>
                </a:extLst>
              </a:tr>
              <a:tr h="4007285">
                <a:tc>
                  <a:txBody>
                    <a:bodyPr/>
                    <a:lstStyle/>
                    <a:p>
                      <a:r>
                        <a:rPr lang="pa-IN" sz="22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ਪ੍ਰਾਇਮਰੀ</a:t>
                      </a:r>
                      <a:endParaRPr lang="en-US" sz="22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2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2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2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pa-IN" sz="22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ਇੰਟਰਮੀਡੀਏਟ</a:t>
                      </a:r>
                      <a:endParaRPr lang="en-US" sz="22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2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2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2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2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pa-IN" sz="22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ਸੈਕੰਡਰੀ</a:t>
                      </a:r>
                      <a:endParaRPr lang="en-US" sz="22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gradFill flip="none" rotWithShape="1">
                      <a:gsLst>
                        <a:gs pos="0">
                          <a:schemeClr val="bg1">
                            <a:lumMod val="65000"/>
                          </a:schemeClr>
                        </a:gs>
                        <a:gs pos="50000">
                          <a:schemeClr val="bg1">
                            <a:lumMod val="65000"/>
                            <a:tint val="44500"/>
                            <a:satMod val="160000"/>
                          </a:schemeClr>
                        </a:gs>
                        <a:gs pos="100000">
                          <a:schemeClr val="bg1">
                            <a:lumMod val="65000"/>
                            <a:tint val="23500"/>
                            <a:satMod val="160000"/>
                          </a:schemeClr>
                        </a:gs>
                      </a:gsLst>
                      <a:lin ang="5400000" scaled="1"/>
                      <a:tileRect/>
                    </a:gradFill>
                  </a:tcPr>
                </a:tc>
                <a:tc>
                  <a:txBody>
                    <a:bodyPr/>
                    <a:lstStyle/>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ਪਰਿਵਾਰਕ ਭਿੰਨਤਾ</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ਸੇਮ-ਸੈਕਸ ਪਰਿਵਾਰ</a:t>
                      </a:r>
                      <a:endParaRPr lang="en-US" sz="1800" baseline="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“ਗੇਅ/ਲੈਜ਼ਬੀਅਨ” ਸ਼ਬਦਾਂ ਨੂੰ ਸਹੀ ਤਰ੍ਹਾਂ ਵਰਤਣਾ</a:t>
                      </a:r>
                      <a:endParaRPr lang="en-US" sz="1800" baseline="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457200" rtl="0" eaLnBrk="1" fontAlgn="auto" latinLnBrk="0" hangingPunct="1">
                        <a:lnSpc>
                          <a:spcPct val="110000"/>
                        </a:lnSpc>
                        <a:spcBef>
                          <a:spcPts val="0"/>
                        </a:spcBef>
                        <a:spcAft>
                          <a:spcPts val="0"/>
                        </a:spcAft>
                        <a:buClrTx/>
                        <a:buSzTx/>
                        <a:buFontTx/>
                        <a:buNone/>
                        <a:tabLst/>
                        <a:defRPr/>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ਐੱਲ ਜੀ ਬੀ ਲੋਕ, ਹਿਸਟਰੀ,</a:t>
                      </a: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 ਮਨੁੱਖੀ ਹੱਕ</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457200" rtl="0" eaLnBrk="1" fontAlgn="auto" latinLnBrk="0" hangingPunct="1">
                        <a:lnSpc>
                          <a:spcPct val="110000"/>
                        </a:lnSpc>
                        <a:spcBef>
                          <a:spcPts val="0"/>
                        </a:spcBef>
                        <a:spcAft>
                          <a:spcPts val="0"/>
                        </a:spcAft>
                        <a:buClrTx/>
                        <a:buSzTx/>
                        <a:buFontTx/>
                        <a:buNone/>
                        <a:tabLst/>
                        <a:defRPr/>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ਗਲੋਬਲ ਐੱਲ ਜੀ ਬੀ ਹੱਕ</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ਕਾਮੁਕਤਾ ਸਰੀਰਕ/ਜਜ਼ਬਾਤੀ ਖਿੱਚ ਵਜੋਂ</a:t>
                      </a:r>
                      <a:endParaRPr lang="en-US" sz="1800" baseline="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ਵਿਤਕਰਾ</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ਯੋਗਦਾਨ</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ਕਲਾਤਮਕ ਪ੍ਰਗਟਾਅ </a:t>
                      </a:r>
                      <a:endParaRPr lang="en-US" sz="1800" baseline="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ਰਾਜਨੀਤਕ</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ਕਾਨੂੰਨੀ</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ਸਾਹਿਤ</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ਲਿੰਗ (ਜੈਂਡਰ) ਬਾਰੇ ਕੱਟੜ ਧਾਰਨਾਵਾਂ </a:t>
                      </a:r>
                      <a:endParaRPr lang="en-US" sz="1800" baseline="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ਲਿੰਗ ਤੁਹਾਡੇ ਸਿਰ ਵਿਚ ਹੈ</a:t>
                      </a:r>
                      <a:endParaRPr lang="en-US" sz="1800" baseline="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457200" rtl="0" eaLnBrk="1" fontAlgn="auto" latinLnBrk="0" hangingPunct="1">
                        <a:lnSpc>
                          <a:spcPct val="110000"/>
                        </a:lnSpc>
                        <a:spcBef>
                          <a:spcPts val="0"/>
                        </a:spcBef>
                        <a:spcAft>
                          <a:spcPts val="0"/>
                        </a:spcAft>
                        <a:buClrTx/>
                        <a:buSzTx/>
                        <a:buFontTx/>
                        <a:buNone/>
                        <a:tabLst/>
                        <a:defRPr/>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ਤੁਸੀਂ ਆਪਣਾ ਲਿੰਗ ਮਹਿਸੂਸ ਕਰਦੇ ਹੋ</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457200" rtl="0" eaLnBrk="1" fontAlgn="auto" latinLnBrk="0" hangingPunct="1">
                        <a:lnSpc>
                          <a:spcPct val="110000"/>
                        </a:lnSpc>
                        <a:spcBef>
                          <a:spcPts val="0"/>
                        </a:spcBef>
                        <a:spcAft>
                          <a:spcPts val="0"/>
                        </a:spcAft>
                        <a:buClrTx/>
                        <a:buSzTx/>
                        <a:buFontTx/>
                        <a:buNone/>
                        <a:tabLst/>
                        <a:defRPr/>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ਲਿੰਗ ਇਕ ਸਿਲਸਿਲੇ ਵਜੋਂ</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457200" rtl="0" eaLnBrk="1" fontAlgn="auto" latinLnBrk="0" hangingPunct="1">
                        <a:lnSpc>
                          <a:spcPct val="110000"/>
                        </a:lnSpc>
                        <a:spcBef>
                          <a:spcPts val="0"/>
                        </a:spcBef>
                        <a:spcAft>
                          <a:spcPts val="0"/>
                        </a:spcAft>
                        <a:buClrTx/>
                        <a:buSzTx/>
                        <a:buFontTx/>
                        <a:buNone/>
                        <a:tabLst/>
                        <a:defRPr/>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ਟ੍ਰਾਂਸ ਲੋਕ, ਹਿਸਟਰੀ,</a:t>
                      </a: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 ਮਨੁੱਖੀ ਹੱਕ</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ਗਲੋਬਲ ਟ੍ਰਾਂਸ ਹੱਕ</a:t>
                      </a:r>
                      <a:endParaRPr lang="en-US"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ਲਿੰਗ </a:t>
                      </a: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ਪਛਾਣ ਕਾਮੁਕਤਾ ਤੋਂ ਵੱਖਰੀ ਵਜੋਂ</a:t>
                      </a:r>
                      <a:endParaRPr lang="en-US" sz="1800" baseline="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ਵਿਤਕਰਾ</a:t>
                      </a:r>
                      <a:endParaRPr lang="en-US"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457200" rtl="0" eaLnBrk="1" fontAlgn="auto" latinLnBrk="0" hangingPunct="1">
                        <a:lnSpc>
                          <a:spcPct val="110000"/>
                        </a:lnSpc>
                        <a:spcBef>
                          <a:spcPts val="0"/>
                        </a:spcBef>
                        <a:spcAft>
                          <a:spcPts val="0"/>
                        </a:spcAft>
                        <a:buClrTx/>
                        <a:buSzTx/>
                        <a:buFontTx/>
                        <a:buNone/>
                        <a:tabLst/>
                        <a:defRPr/>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ਯੋਗਦਾਨ</a:t>
                      </a:r>
                      <a:endParaRPr lang="en-US"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10000"/>
                        </a:lnSpc>
                        <a:spcBef>
                          <a:spcPts val="0"/>
                        </a:spcBef>
                        <a:spcAft>
                          <a:spcPts val="0"/>
                        </a:spcAft>
                        <a:buClrTx/>
                        <a:buSzTx/>
                        <a:buFontTx/>
                        <a:buNone/>
                        <a:tabLst/>
                        <a:defRPr/>
                      </a:pPr>
                      <a:r>
                        <a:rPr lang="pa-IN"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ਕਲਾਤਮਕ ਪ੍ਰਗਟਾਅ </a:t>
                      </a:r>
                      <a:endParaRPr lang="en-US" sz="1800" baseline="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ਰਾਜਨੀਤਕ</a:t>
                      </a:r>
                      <a:endParaRPr lang="en-US"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ਕਾਨੂੰਨੀ</a:t>
                      </a:r>
                      <a:endParaRPr lang="en-US"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1800" dirty="0" smtClean="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rPr>
                        <a:t>ਸਾਹਿਤ</a:t>
                      </a:r>
                      <a:endParaRPr lang="en-US" sz="1800" dirty="0">
                        <a:solidFill>
                          <a:srgbClr val="595959"/>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13" name="Down Arrow 12">
            <a:extLst>
              <a:ext uri="{FF2B5EF4-FFF2-40B4-BE49-F238E27FC236}">
                <a16:creationId xmlns="" xmlns:a16="http://schemas.microsoft.com/office/drawing/2014/main" id="{E594DB71-1C04-0A4E-9B39-7435C2086016}"/>
              </a:ext>
            </a:extLst>
          </p:cNvPr>
          <p:cNvSpPr>
            <a:spLocks noChangeArrowheads="1"/>
          </p:cNvSpPr>
          <p:nvPr/>
        </p:nvSpPr>
        <p:spPr bwMode="auto">
          <a:xfrm>
            <a:off x="491221" y="1810648"/>
            <a:ext cx="647601" cy="4014770"/>
          </a:xfrm>
          <a:prstGeom prst="downArrow">
            <a:avLst>
              <a:gd name="adj1" fmla="val 50000"/>
              <a:gd name="adj2" fmla="val 50078"/>
            </a:avLst>
          </a:prstGeom>
          <a:gradFill flip="none" rotWithShape="1">
            <a:gsLst>
              <a:gs pos="70000">
                <a:srgbClr val="914DA4"/>
              </a:gs>
              <a:gs pos="0">
                <a:srgbClr val="5B9BD5"/>
              </a:gs>
            </a:gsLst>
            <a:lin ang="5400000" scaled="1"/>
            <a:tileRect/>
          </a:gradFill>
          <a:ln w="9525">
            <a:no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215577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048614" y="683970"/>
            <a:ext cx="10358128" cy="1092607"/>
          </a:xfrm>
          <a:prstGeom prst="rect">
            <a:avLst/>
          </a:prstGeom>
          <a:noFill/>
        </p:spPr>
        <p:txBody>
          <a:bodyPr wrap="square" rtlCol="0">
            <a:spAutoFit/>
          </a:bodyPr>
          <a:lstStyle/>
          <a:p>
            <a:pPr>
              <a:spcAft>
                <a:spcPts val="600"/>
              </a:spcAft>
            </a:pPr>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1 2 3 ਐਲੀਮੈਂਟਰੀ ਕਲਾਸਾਂ ਵਿਚ</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pa-IN" sz="24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ਲੈਸਨ </a:t>
            </a:r>
            <a:r>
              <a:rPr lang="pa-IN" sz="24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ਪਲੈਨ ਦੀ ਉਦਾਹਰਣ ਦੇ ਨਮੂਨੇ </a:t>
            </a:r>
            <a:endParaRPr lang="en-US" sz="24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pic>
        <p:nvPicPr>
          <p:cNvPr id="3" name="Picture 2">
            <a:extLst>
              <a:ext uri="{FF2B5EF4-FFF2-40B4-BE49-F238E27FC236}">
                <a16:creationId xmlns="" xmlns:a16="http://schemas.microsoft.com/office/drawing/2014/main" id="{5A10F9D4-8C10-DF4F-8F94-CA3980FEA197}"/>
              </a:ext>
            </a:extLst>
          </p:cNvPr>
          <p:cNvPicPr>
            <a:picLocks noChangeAspect="1"/>
          </p:cNvPicPr>
          <p:nvPr/>
        </p:nvPicPr>
        <p:blipFill rotWithShape="1">
          <a:blip r:embed="rId4"/>
          <a:srcRect l="24537" t="9999" r="25678" b="45340"/>
          <a:stretch/>
        </p:blipFill>
        <p:spPr>
          <a:xfrm>
            <a:off x="0" y="2206036"/>
            <a:ext cx="5482333" cy="3073812"/>
          </a:xfrm>
          <a:prstGeom prst="rect">
            <a:avLst/>
          </a:prstGeom>
        </p:spPr>
      </p:pic>
      <p:pic>
        <p:nvPicPr>
          <p:cNvPr id="13" name="Picture 12">
            <a:extLst>
              <a:ext uri="{FF2B5EF4-FFF2-40B4-BE49-F238E27FC236}">
                <a16:creationId xmlns="" xmlns:a16="http://schemas.microsoft.com/office/drawing/2014/main" id="{4C2BDD9E-0704-7B47-8184-F732A5A9123F}"/>
              </a:ext>
            </a:extLst>
          </p:cNvPr>
          <p:cNvPicPr>
            <a:picLocks noChangeAspect="1"/>
          </p:cNvPicPr>
          <p:nvPr/>
        </p:nvPicPr>
        <p:blipFill rotWithShape="1">
          <a:blip r:embed="rId4"/>
          <a:srcRect l="26017" t="53066" r="25677" b="1666"/>
          <a:stretch/>
        </p:blipFill>
        <p:spPr>
          <a:xfrm>
            <a:off x="5190985" y="2050626"/>
            <a:ext cx="5513436" cy="3229222"/>
          </a:xfrm>
          <a:prstGeom prst="rect">
            <a:avLst/>
          </a:prstGeom>
        </p:spPr>
      </p:pic>
      <p:pic>
        <p:nvPicPr>
          <p:cNvPr id="12" name="Picture 11">
            <a:extLst>
              <a:ext uri="{FF2B5EF4-FFF2-40B4-BE49-F238E27FC236}">
                <a16:creationId xmlns="" xmlns:a16="http://schemas.microsoft.com/office/drawing/2014/main" id="{8A5456A9-E626-B749-8C5A-325D30340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3073" y="2316870"/>
            <a:ext cx="1778927" cy="2134712"/>
          </a:xfrm>
          <a:prstGeom prst="rect">
            <a:avLst/>
          </a:prstGeom>
        </p:spPr>
      </p:pic>
    </p:spTree>
    <p:extLst>
      <p:ext uri="{BB962C8B-B14F-4D97-AF65-F5344CB8AC3E}">
        <p14:creationId xmlns:p14="http://schemas.microsoft.com/office/powerpoint/2010/main" val="429364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17F1D3D-B9A7-0C4D-9613-CBD42F1390B2}"/>
              </a:ext>
            </a:extLst>
          </p:cNvPr>
          <p:cNvPicPr>
            <a:picLocks noChangeAspect="1"/>
          </p:cNvPicPr>
          <p:nvPr/>
        </p:nvPicPr>
        <p:blipFill rotWithShape="1">
          <a:blip r:embed="rId3"/>
          <a:srcRect l="25231" t="25671" r="25463" b="14446"/>
          <a:stretch/>
        </p:blipFill>
        <p:spPr>
          <a:xfrm>
            <a:off x="2936652" y="1544881"/>
            <a:ext cx="6090117" cy="4622917"/>
          </a:xfrm>
          <a:prstGeom prst="rect">
            <a:avLst/>
          </a:prstGeom>
        </p:spPr>
      </p:pic>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243706" y="586921"/>
            <a:ext cx="10358128" cy="1092607"/>
          </a:xfrm>
          <a:prstGeom prst="rect">
            <a:avLst/>
          </a:prstGeom>
          <a:noFill/>
        </p:spPr>
        <p:txBody>
          <a:bodyPr wrap="square" rtlCol="0">
            <a:spAutoFit/>
          </a:bodyPr>
          <a:lstStyle/>
          <a:p>
            <a:pPr>
              <a:spcAft>
                <a:spcPts val="600"/>
              </a:spcAft>
            </a:pPr>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1 2 3 ਸੈਕੰਡਰੀ ਕਲਾਸਾਂ ਵਿਚ</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pa-IN" sz="24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ਲੈਸਨ </a:t>
            </a:r>
            <a:r>
              <a:rPr lang="pa-IN" sz="24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ਪਲੈਨ ਦੀ ਉਦਾਹਰਣ ਦੇ ਨਮੂਨੇ </a:t>
            </a:r>
            <a:endParaRPr lang="en-US" sz="24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pic>
        <p:nvPicPr>
          <p:cNvPr id="12" name="Picture 11">
            <a:extLst>
              <a:ext uri="{FF2B5EF4-FFF2-40B4-BE49-F238E27FC236}">
                <a16:creationId xmlns="" xmlns:a16="http://schemas.microsoft.com/office/drawing/2014/main" id="{8A5456A9-E626-B749-8C5A-325D30340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2254" y="2239691"/>
            <a:ext cx="2215246" cy="2658295"/>
          </a:xfrm>
          <a:prstGeom prst="rect">
            <a:avLst/>
          </a:prstGeom>
        </p:spPr>
      </p:pic>
    </p:spTree>
    <p:extLst>
      <p:ext uri="{BB962C8B-B14F-4D97-AF65-F5344CB8AC3E}">
        <p14:creationId xmlns:p14="http://schemas.microsoft.com/office/powerpoint/2010/main" val="329056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243706" y="800325"/>
            <a:ext cx="10358128" cy="1200329"/>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ਜੀ </a:t>
            </a:r>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ਐੱਸ ਏਜ਼ ਅਤੇ ਕਿਊ ਐੱਸ ਏਜ਼</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6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pic>
        <p:nvPicPr>
          <p:cNvPr id="12" name="Picture 11">
            <a:extLst>
              <a:ext uri="{FF2B5EF4-FFF2-40B4-BE49-F238E27FC236}">
                <a16:creationId xmlns="" xmlns:a16="http://schemas.microsoft.com/office/drawing/2014/main" id="{8A5456A9-E626-B749-8C5A-325D30340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254" y="2239691"/>
            <a:ext cx="2215246" cy="2658295"/>
          </a:xfrm>
          <a:prstGeom prst="rect">
            <a:avLst/>
          </a:prstGeom>
        </p:spPr>
      </p:pic>
      <p:sp>
        <p:nvSpPr>
          <p:cNvPr id="3" name="TextBox 2">
            <a:extLst>
              <a:ext uri="{FF2B5EF4-FFF2-40B4-BE49-F238E27FC236}">
                <a16:creationId xmlns="" xmlns:a16="http://schemas.microsoft.com/office/drawing/2014/main" id="{5D1DD72C-F4D9-1541-A0EA-4C714335FBA2}"/>
              </a:ext>
            </a:extLst>
          </p:cNvPr>
          <p:cNvSpPr txBox="1"/>
          <p:nvPr/>
        </p:nvSpPr>
        <p:spPr>
          <a:xfrm>
            <a:off x="978380" y="2463800"/>
            <a:ext cx="7556020" cy="2302169"/>
          </a:xfrm>
          <a:prstGeom prst="rect">
            <a:avLst/>
          </a:prstGeom>
          <a:noFill/>
        </p:spPr>
        <p:txBody>
          <a:bodyPr wrap="square" rtlCol="0">
            <a:spAutoFit/>
          </a:bodyPr>
          <a:lstStyle/>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ਜੀ ਐੱਸ ਏ ਤੋਂ ਭਾਵ ਗੇਅ ਸਟਰੇਟ ਅਲਾਇੰਸ ਜਾਂ ਜੈਂਡਰ ਸੈਕਸ਼ੂਅਲਟੀ ਅਲਾਇੰਸ ਹੈ। ਕਿਊ ਐੱਸ ਏ ਤੋਂ ਭਾਵ ਕਿਊਰ ਸਟਰੇਟ ਅਲਾਇੰਸ ਹੈ।</a:t>
            </a:r>
            <a:endParaRPr 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ਜੀ ਐੱਸ ਏ ਅਤੇ ਕਿਊ ਐੱਸ ਏ, ਪੀਅਰ ਸੁਪੋਰਟ ਨੈੱਟਵਰਕ ਹਨ ਜੋ ਕਿ ਵਿਦਿਆਰਥੀਆਂ ਵਲੋਂ ਚਲਾਏ ਜਾਂਦੇ ਹਨ ਅਤੇ ਸਕੂਲ ਦੇ ਸਟਾਫ ਵਲੋਂ ਮਦਦ ਕੀਤੀ ਜਾਂਦੀ ਹੈ ਅਤੇ ਇਹ ਸਾਰੇ ਵਿਦਿਆਰਥੀਆਂ ਲਈ ਸੁਰੱਖਿਅਤ ਥਾਂ ਨੂੰ ਉਤਸ਼ਾਹ ਦਿੰਦੇ ਹਨ।</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3642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489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924592" y="1657625"/>
            <a:ext cx="11213620" cy="923330"/>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1 2 3 ਮਾਪਿਆਂ ਲਈ ਵੀਡਿਓਜ਼</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sp>
        <p:nvSpPr>
          <p:cNvPr id="3" name="Rectangle 2"/>
          <p:cNvSpPr/>
          <p:nvPr/>
        </p:nvSpPr>
        <p:spPr>
          <a:xfrm>
            <a:off x="938039" y="2613634"/>
            <a:ext cx="8218661" cy="966418"/>
          </a:xfrm>
          <a:prstGeom prst="rect">
            <a:avLst/>
          </a:prstGeom>
        </p:spPr>
        <p:txBody>
          <a:bodyPr wrap="square">
            <a:spAutoFit/>
          </a:bodyPr>
          <a:lstStyle/>
          <a:p>
            <a:pPr>
              <a:lnSpc>
                <a:spcPct val="110000"/>
              </a:lnSpc>
              <a:spcBef>
                <a:spcPts val="600"/>
              </a:spcBef>
              <a:spcAft>
                <a:spcPts val="600"/>
              </a:spcAft>
            </a:pPr>
            <a:r>
              <a:rPr lang="pa-IN" sz="2200" u="sng"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hlinkClick r:id="rId4"/>
              </a:rPr>
              <a:t>ਐਲੀਮੈਂਟਰੀ ਕਲਾਸਾਂ</a:t>
            </a:r>
            <a:endParaRPr lang="en-US" sz="2200" u="sng"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spcBef>
                <a:spcPts val="600"/>
              </a:spcBef>
              <a:spcAft>
                <a:spcPts val="600"/>
              </a:spcAft>
            </a:pPr>
            <a:r>
              <a:rPr lang="pa-IN" sz="2200" u="sng"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hlinkClick r:id="rId5"/>
              </a:rPr>
              <a:t>ਸੈਕੰਡਰੀ ਕਲਾਸਾਂ</a:t>
            </a:r>
            <a:endParaRPr lang="en-US" sz="2200" u="sng"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Chevron 11"/>
          <p:cNvSpPr/>
          <p:nvPr/>
        </p:nvSpPr>
        <p:spPr>
          <a:xfrm>
            <a:off x="9613900" y="2888245"/>
            <a:ext cx="1375229" cy="2155371"/>
          </a:xfrm>
          <a:prstGeom prst="chevron">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361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 name="TextBox 6"/>
          <p:cNvSpPr txBox="1"/>
          <p:nvPr/>
        </p:nvSpPr>
        <p:spPr>
          <a:xfrm>
            <a:off x="606565" y="3042997"/>
            <a:ext cx="7599122" cy="1446550"/>
          </a:xfrm>
          <a:prstGeom prst="rect">
            <a:avLst/>
          </a:prstGeom>
          <a:noFill/>
        </p:spPr>
        <p:txBody>
          <a:bodyPr wrap="square" rtlCol="0">
            <a:spAutoFit/>
          </a:bodyPr>
          <a:lstStyle/>
          <a:p>
            <a:r>
              <a:rPr lang="pa-IN"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t>ਪ੍ਰਵਾਨਗੀ ਅਤੇ ਆਦਰ ਦੀਆਂ ਕਦਰਾਂ-ਕੀਮਤਾਂ ਸਾਂਝੀਆਂ ਕਰੋ</a:t>
            </a:r>
            <a:endParaRPr lang="en-CA" sz="2200"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ਜਗਿਆਸੂ ਬਣੋ ਅਤੇ ਆਪਣੇ ਬੱਚੇ ਨਾਲ ਰਲ ਕੇ ਸੋਜੀ ਦੇ ਵਿਸ਼ਿਆਂ ਬਾਰੇ ਜਾਣੋ</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ਖੁਲ੍ਹ ਕੇ ਗੱਲਬਾਤ ਕਰੋ</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ਆਪਣੇ ਬੱਚੇ ਦੇ ਟੀਚਰ ਨਾਲ ਗੱਲ ਕਰੋ</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p:cNvSpPr txBox="1"/>
          <p:nvPr/>
        </p:nvSpPr>
        <p:spPr>
          <a:xfrm>
            <a:off x="606565" y="2185734"/>
            <a:ext cx="10421923" cy="861774"/>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ਤੁਸੀਂ ਘਰ ਵਿਚ ਕੀ ਕਰ ਸਕਦੇ ਹੋ?</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4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7910" y="506288"/>
            <a:ext cx="3423605" cy="26455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5687" y="3419285"/>
            <a:ext cx="3427627" cy="2648621"/>
          </a:xfrm>
          <a:prstGeom prst="rect">
            <a:avLst/>
          </a:prstGeom>
        </p:spPr>
      </p:pic>
    </p:spTree>
    <p:extLst>
      <p:ext uri="{BB962C8B-B14F-4D97-AF65-F5344CB8AC3E}">
        <p14:creationId xmlns:p14="http://schemas.microsoft.com/office/powerpoint/2010/main" val="228832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2069471"/>
            <a:ext cx="12192000" cy="2771775"/>
          </a:xfrm>
          <a:prstGeom prst="rect">
            <a:avLst/>
          </a:prstGeom>
          <a:solidFill>
            <a:srgbClr val="48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 name="TextBox 6"/>
          <p:cNvSpPr txBox="1"/>
          <p:nvPr/>
        </p:nvSpPr>
        <p:spPr>
          <a:xfrm>
            <a:off x="621853" y="2165324"/>
            <a:ext cx="10793549" cy="2597634"/>
          </a:xfrm>
          <a:prstGeom prst="rect">
            <a:avLst/>
          </a:prstGeom>
          <a:noFill/>
        </p:spPr>
        <p:txBody>
          <a:bodyPr wrap="square" rtlCol="0">
            <a:spAutoFit/>
          </a:bodyPr>
          <a:lstStyle/>
          <a:p>
            <a:pPr marL="457200" marR="0" lvl="0" indent="-457200" algn="ctr" defTabSz="914400" eaLnBrk="1" fontAlgn="auto" latinLnBrk="0" hangingPunct="1">
              <a:lnSpc>
                <a:spcPct val="110000"/>
              </a:lnSpc>
              <a:spcBef>
                <a:spcPts val="0"/>
              </a:spcBef>
              <a:spcAft>
                <a:spcPts val="0"/>
              </a:spcAft>
              <a:buClrTx/>
              <a:buSzTx/>
              <a:buFontTx/>
              <a:buNone/>
              <a:tabLst/>
              <a:defRPr/>
            </a:pPr>
            <a:r>
              <a:rPr lang="pa-IN" sz="4000" dirty="0" smtClean="0">
                <a:solidFill>
                  <a:srgbClr val="414142"/>
                </a:solidFill>
                <a:latin typeface="Arial Unicode MS" panose="020B0604020202020204" pitchFamily="34" charset="-128"/>
                <a:ea typeface="Arial Unicode MS" panose="020B0604020202020204" pitchFamily="34" charset="-128"/>
                <a:cs typeface="Arial Unicode MS" panose="020B0604020202020204" pitchFamily="34" charset="-128"/>
              </a:rPr>
              <a:t>ਬੱਚਿਆਂ ਕੋਲ ਸਵਾਲ ਹੁੰਦੇ ਹਨ।</a:t>
            </a:r>
            <a:endParaRPr lang="en-US" sz="4000" dirty="0">
              <a:solidFill>
                <a:srgbClr val="41414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457200" algn="ctr" defTabSz="914400" eaLnBrk="1" fontAlgn="auto" latinLnBrk="0" hangingPunct="1">
              <a:lnSpc>
                <a:spcPct val="110000"/>
              </a:lnSpc>
              <a:spcBef>
                <a:spcPts val="0"/>
              </a:spcBef>
              <a:spcAft>
                <a:spcPts val="0"/>
              </a:spcAft>
              <a:buClrTx/>
              <a:buSzTx/>
              <a:buFontTx/>
              <a:buNone/>
              <a:tabLst/>
              <a:defRPr/>
            </a:pPr>
            <a:r>
              <a:rPr lang="pa-IN" sz="4000" dirty="0" smtClean="0">
                <a:solidFill>
                  <a:srgbClr val="414142"/>
                </a:solidFill>
                <a:latin typeface="Arial Unicode MS" panose="020B0604020202020204" pitchFamily="34" charset="-128"/>
                <a:ea typeface="Arial Unicode MS" panose="020B0604020202020204" pitchFamily="34" charset="-128"/>
                <a:cs typeface="Arial Unicode MS" panose="020B0604020202020204" pitchFamily="34" charset="-128"/>
              </a:rPr>
              <a:t>ਰਲ ਕੇ ਪਤਾ ਲਾਉ।</a:t>
            </a:r>
            <a:endParaRPr lang="en-US" sz="4000" dirty="0">
              <a:solidFill>
                <a:srgbClr val="41414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457200" algn="ctr" defTabSz="914400" eaLnBrk="1" fontAlgn="auto" latinLnBrk="0" hangingPunct="1">
              <a:lnSpc>
                <a:spcPct val="110000"/>
              </a:lnSpc>
              <a:spcBef>
                <a:spcPts val="0"/>
              </a:spcBef>
              <a:spcAft>
                <a:spcPts val="0"/>
              </a:spcAft>
              <a:buClrTx/>
              <a:buSzTx/>
              <a:buFontTx/>
              <a:buNone/>
              <a:tabLst/>
              <a:defRPr/>
            </a:pPr>
            <a:endParaRPr lang="en-US" sz="1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457200" algn="ctr" defTabSz="914400" eaLnBrk="1" fontAlgn="auto" latinLnBrk="0" hangingPunct="1">
              <a:lnSpc>
                <a:spcPct val="110000"/>
              </a:lnSpc>
              <a:spcBef>
                <a:spcPts val="0"/>
              </a:spcBef>
              <a:spcAft>
                <a:spcPts val="0"/>
              </a:spcAft>
              <a:buClrTx/>
              <a:buSzTx/>
              <a:buFontTx/>
              <a:buNone/>
              <a:tabLst/>
              <a:defRPr/>
            </a:pPr>
            <a:r>
              <a:rPr lang="en-US" sz="50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SOGIeducation.org/parents</a:t>
            </a:r>
            <a:r>
              <a:rPr lang="en-CA" sz="50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pa-IN" sz="50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pa-IN" sz="50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ਤੇ ਜਾਉ</a:t>
            </a:r>
            <a:endParaRPr lang="en-US" sz="5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dirty="0">
                <a:solidFill>
                  <a:schemeClr val="bg1"/>
                </a:solidFill>
                <a:latin typeface="Arial" charset="0"/>
                <a:ea typeface="Arial" charset="0"/>
                <a:cs typeface="Arial" charset="0"/>
              </a:rPr>
              <a:t>SOGIeducation.org                                                                               #sogi123</a:t>
            </a:r>
          </a:p>
        </p:txBody>
      </p:sp>
      <p:sp>
        <p:nvSpPr>
          <p:cNvPr id="9" name="TextBox 8">
            <a:extLst>
              <a:ext uri="{FF2B5EF4-FFF2-40B4-BE49-F238E27FC236}">
                <a16:creationId xmlns="" xmlns:a16="http://schemas.microsoft.com/office/drawing/2014/main" id="{ADB48AE3-A9ED-EB4E-8F51-64458D242B2A}"/>
              </a:ext>
            </a:extLst>
          </p:cNvPr>
          <p:cNvSpPr txBox="1"/>
          <p:nvPr/>
        </p:nvSpPr>
        <p:spPr>
          <a:xfrm>
            <a:off x="1243706" y="795651"/>
            <a:ext cx="10421923" cy="1200329"/>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ਤੁਸੀਂ ਘਰ ਵਿਚ ਕੀ ਕਰ ਸਕਦੇ ਹੋ?</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600" dirty="0">
              <a:solidFill>
                <a:srgbClr val="41414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8891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grpSp>
        <p:nvGrpSpPr>
          <p:cNvPr id="14" name="Group 13">
            <a:extLst>
              <a:ext uri="{FF2B5EF4-FFF2-40B4-BE49-F238E27FC236}">
                <a16:creationId xmlns="" xmlns:a16="http://schemas.microsoft.com/office/drawing/2014/main" id="{0B6FFA59-AD8B-E54C-AF82-97722E492349}"/>
              </a:ext>
            </a:extLst>
          </p:cNvPr>
          <p:cNvGrpSpPr/>
          <p:nvPr/>
        </p:nvGrpSpPr>
        <p:grpSpPr>
          <a:xfrm>
            <a:off x="429449" y="3790864"/>
            <a:ext cx="10946704" cy="1385322"/>
            <a:chOff x="265326" y="3355123"/>
            <a:chExt cx="10946704" cy="1385322"/>
          </a:xfrm>
        </p:grpSpPr>
        <p:pic>
          <p:nvPicPr>
            <p:cNvPr id="10" name="Picture 9">
              <a:extLst>
                <a:ext uri="{FF2B5EF4-FFF2-40B4-BE49-F238E27FC236}">
                  <a16:creationId xmlns="" xmlns:a16="http://schemas.microsoft.com/office/drawing/2014/main" id="{BACCF285-5FF2-EE49-8072-148F320BA623}"/>
                </a:ext>
              </a:extLst>
            </p:cNvPr>
            <p:cNvPicPr/>
            <p:nvPr/>
          </p:nvPicPr>
          <p:blipFill>
            <a:blip r:embed="rId4">
              <a:extLst>
                <a:ext uri="{28A0092B-C50C-407E-A947-70E740481C1C}">
                  <a14:useLocalDpi xmlns:a14="http://schemas.microsoft.com/office/drawing/2010/main" val="0"/>
                </a:ext>
              </a:extLst>
            </a:blip>
            <a:stretch>
              <a:fillRect/>
            </a:stretch>
          </p:blipFill>
          <p:spPr>
            <a:xfrm>
              <a:off x="265326" y="3355123"/>
              <a:ext cx="4212889" cy="1088061"/>
            </a:xfrm>
            <a:prstGeom prst="rect">
              <a:avLst/>
            </a:prstGeom>
          </p:spPr>
        </p:pic>
        <p:pic>
          <p:nvPicPr>
            <p:cNvPr id="12" name="Picture 11">
              <a:extLst>
                <a:ext uri="{FF2B5EF4-FFF2-40B4-BE49-F238E27FC236}">
                  <a16:creationId xmlns="" xmlns:a16="http://schemas.microsoft.com/office/drawing/2014/main" id="{096DAB43-397F-9C45-A263-A7B5D3841041}"/>
                </a:ext>
              </a:extLst>
            </p:cNvPr>
            <p:cNvPicPr/>
            <p:nvPr/>
          </p:nvPicPr>
          <p:blipFill>
            <a:blip r:embed="rId5">
              <a:extLst>
                <a:ext uri="{28A0092B-C50C-407E-A947-70E740481C1C}">
                  <a14:useLocalDpi xmlns:a14="http://schemas.microsoft.com/office/drawing/2010/main" val="0"/>
                </a:ext>
              </a:extLst>
            </a:blip>
            <a:stretch>
              <a:fillRect/>
            </a:stretch>
          </p:blipFill>
          <p:spPr>
            <a:xfrm>
              <a:off x="5165980" y="3487690"/>
              <a:ext cx="3566843" cy="1252755"/>
            </a:xfrm>
            <a:prstGeom prst="rect">
              <a:avLst/>
            </a:prstGeom>
          </p:spPr>
        </p:pic>
        <p:pic>
          <p:nvPicPr>
            <p:cNvPr id="13" name="Picture 12">
              <a:extLst>
                <a:ext uri="{FF2B5EF4-FFF2-40B4-BE49-F238E27FC236}">
                  <a16:creationId xmlns="" xmlns:a16="http://schemas.microsoft.com/office/drawing/2014/main" id="{4B954B84-9BF1-2E46-AAF0-23530DDF26BE}"/>
                </a:ext>
              </a:extLst>
            </p:cNvPr>
            <p:cNvPicPr/>
            <p:nvPr/>
          </p:nvPicPr>
          <p:blipFill>
            <a:blip r:embed="rId6">
              <a:extLst>
                <a:ext uri="{28A0092B-C50C-407E-A947-70E740481C1C}">
                  <a14:useLocalDpi xmlns:a14="http://schemas.microsoft.com/office/drawing/2010/main" val="0"/>
                </a:ext>
              </a:extLst>
            </a:blip>
            <a:stretch>
              <a:fillRect/>
            </a:stretch>
          </p:blipFill>
          <p:spPr>
            <a:xfrm>
              <a:off x="9420588" y="3585235"/>
              <a:ext cx="1791442" cy="1057667"/>
            </a:xfrm>
            <a:prstGeom prst="rect">
              <a:avLst/>
            </a:prstGeom>
          </p:spPr>
        </p:pic>
      </p:grpSp>
      <p:sp>
        <p:nvSpPr>
          <p:cNvPr id="6" name="TextBox 5">
            <a:extLst>
              <a:ext uri="{FF2B5EF4-FFF2-40B4-BE49-F238E27FC236}">
                <a16:creationId xmlns="" xmlns:a16="http://schemas.microsoft.com/office/drawing/2014/main" id="{9BE5EF66-8707-1445-B40A-C7B5D546416E}"/>
              </a:ext>
            </a:extLst>
          </p:cNvPr>
          <p:cNvSpPr txBox="1"/>
          <p:nvPr/>
        </p:nvSpPr>
        <p:spPr>
          <a:xfrm>
            <a:off x="1547446" y="1737112"/>
            <a:ext cx="9097108" cy="2283702"/>
          </a:xfrm>
          <a:prstGeom prst="rect">
            <a:avLst/>
          </a:prstGeom>
          <a:noFill/>
        </p:spPr>
        <p:txBody>
          <a:bodyPr wrap="square" rtlCol="0">
            <a:spAutoFit/>
          </a:bodyPr>
          <a:lstStyle/>
          <a:p>
            <a:pPr algn="ctr">
              <a:lnSpc>
                <a:spcPct val="110000"/>
              </a:lnSpc>
            </a:pPr>
            <a:r>
              <a:rPr lang="pa-IN" sz="2800" dirty="0" smtClean="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ਅਸੀਂ ਬ੍ਰਿਟਿਸ਼ ਕੋਲੰਬੀਆ ਸੂਬੇ ਤੋਂ ਵਿਦਿਆ ਮਹਿਕਮੇ ਰਾਹੀਂ </a:t>
            </a:r>
            <a:r>
              <a:rPr lang="en-CA" sz="2800" dirty="0" smtClean="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CA" sz="2800" dirty="0" smtClean="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pa-IN" sz="2800" dirty="0" smtClean="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ਮਿਲੀ ਵਿੱਤੀ </a:t>
            </a:r>
            <a:r>
              <a:rPr lang="pa-IN" sz="2800" dirty="0" smtClean="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ਮਦਦ ਲਈ ਧੰਨਵਾਦੀ ਹਾਂ।</a:t>
            </a:r>
            <a:endParaRPr lang="en-CA" sz="280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10000"/>
              </a:lnSpc>
            </a:pPr>
            <a:endParaRPr lang="en-CA" sz="200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10000"/>
              </a:lnSpc>
            </a:pPr>
            <a:r>
              <a:rPr lang="pa-IN" sz="2800" dirty="0" smtClean="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ਸਹਿਯੋਗੀ ਹਿੱਸੇਦਾਰ:</a:t>
            </a:r>
            <a:endParaRPr lang="en-CA" sz="280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280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653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469372" y="1549186"/>
            <a:ext cx="10722628" cy="646331"/>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ਕੀ ਹੈ?</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sp>
        <p:nvSpPr>
          <p:cNvPr id="6" name="TextBox 5">
            <a:extLst>
              <a:ext uri="{FF2B5EF4-FFF2-40B4-BE49-F238E27FC236}">
                <a16:creationId xmlns="" xmlns:a16="http://schemas.microsoft.com/office/drawing/2014/main" id="{EABCB8DC-BF0F-DC45-8E81-D60B05EFA762}"/>
              </a:ext>
            </a:extLst>
          </p:cNvPr>
          <p:cNvSpPr txBox="1"/>
          <p:nvPr/>
        </p:nvSpPr>
        <p:spPr>
          <a:xfrm>
            <a:off x="1381478" y="2660951"/>
            <a:ext cx="8764373" cy="1929759"/>
          </a:xfrm>
          <a:prstGeom prst="rect">
            <a:avLst/>
          </a:prstGeom>
          <a:noFill/>
        </p:spPr>
        <p:txBody>
          <a:bodyPr wrap="square" rtlCol="0">
            <a:spAutoFit/>
          </a:bodyPr>
          <a:lstStyle/>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ਦਾ ਮਤਲਬ ਸੈਕਸ਼ੂਅਲ ਓਰੀਐਨਟੇਸ਼ਨ ਐਂਡ ਜੈਂਡਰ ਆਇਡੈਂਟਿਟੀ (ਕਾਮੁਕ ਰੁਚੀ ਅਤੇ ਲਿੰਗ ਪਛਾਣ) ਹੈ।</a:t>
            </a:r>
          </a:p>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ਕਈ ਸ਼ਬਦਾਂ ਦੇ ਪਹਿਲੇ ਅੱਖਰਾਂ ਦਾ ਸੁਮੇਲ ਹੈ ਜਿਵੇਂ ਕਿ ਲੈਜ਼ਬੀਅਨ, ਗੇਅ, ਸਟਰੇਟ, ਬਾਇਸੈਕਸ਼ੂਅਲ, ਟ੍ਰਾਂਸਜੈਂਡਰ ਅਤੇ ਸਿਸਜੈਂਡਰ।</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11">
            <a:extLst>
              <a:ext uri="{FF2B5EF4-FFF2-40B4-BE49-F238E27FC236}">
                <a16:creationId xmlns="" xmlns:a16="http://schemas.microsoft.com/office/drawing/2014/main" id="{DD9DE0E7-9A9F-3E49-9FB4-E2B4C5FD2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512" y="4550981"/>
            <a:ext cx="3716679" cy="1419855"/>
          </a:xfrm>
          <a:prstGeom prst="rect">
            <a:avLst/>
          </a:prstGeom>
        </p:spPr>
      </p:pic>
    </p:spTree>
    <p:extLst>
      <p:ext uri="{BB962C8B-B14F-4D97-AF65-F5344CB8AC3E}">
        <p14:creationId xmlns:p14="http://schemas.microsoft.com/office/powerpoint/2010/main" val="236003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113078" y="1464978"/>
            <a:ext cx="10722628" cy="1200329"/>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ਦੀ ਸ਼ਮੂਲੀਅਤ ਵਾਲੀ ਪੜ੍ਹਾਈ ਕੀ ਹੈ?</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600" dirty="0">
              <a:solidFill>
                <a:srgbClr val="41414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sp>
        <p:nvSpPr>
          <p:cNvPr id="3" name="TextBox 2">
            <a:extLst>
              <a:ext uri="{FF2B5EF4-FFF2-40B4-BE49-F238E27FC236}">
                <a16:creationId xmlns="" xmlns:a16="http://schemas.microsoft.com/office/drawing/2014/main" id="{FF128D79-37ED-BF45-9701-5A0C340E153F}"/>
              </a:ext>
            </a:extLst>
          </p:cNvPr>
          <p:cNvSpPr txBox="1"/>
          <p:nvPr/>
        </p:nvSpPr>
        <p:spPr>
          <a:xfrm>
            <a:off x="2476500" y="2133600"/>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 xmlns:a16="http://schemas.microsoft.com/office/drawing/2014/main" id="{E4B38220-0E4D-8F4A-B086-3A3958B34D12}"/>
              </a:ext>
            </a:extLst>
          </p:cNvPr>
          <p:cNvSpPr txBox="1"/>
          <p:nvPr/>
        </p:nvSpPr>
        <p:spPr>
          <a:xfrm>
            <a:off x="1113078" y="2318266"/>
            <a:ext cx="8764373" cy="1785104"/>
          </a:xfrm>
          <a:prstGeom prst="rect">
            <a:avLst/>
          </a:prstGeom>
          <a:noFill/>
        </p:spPr>
        <p:txBody>
          <a:bodyPr wrap="square" rtlCol="0">
            <a:spAutoFit/>
          </a:bodyPr>
          <a:lstStyle/>
          <a:p>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ਪੜ੍ਹਾਈ ਸਮਝ ਪੈਦਾ ਕਰਦੀ ਹੈ ਅਤੇ ਸਾਰੀਆਂ ਕਾਮੁਕ ਰੁਚੀਆਂ, ਲਿੰਗ ਪਛਾਣਾਂ ਅਤੇ ਪਰਿਵਾਰਕ ਢਾਂਚਿਆਂ ਵਾਲੇ ਵਿਦਿਆਰਥੀਆਂ ਦਾ ਸੁਆਗਤ ਕਰਦੀ ਹੈ।</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ਪੜ੍ਹਾਈ ਕਿਸੇ ਵੀ ਸਮੇਂ ਕਲਾਸ ਵਿਚ ਭਿੰਨਤਾ ਬਾਰੇ ਗੱਲਬਾਤ ਨੂੰ ਸ਼ਾਮਲ ਕਰਦੀ ਹੈ।</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11">
            <a:extLst>
              <a:ext uri="{FF2B5EF4-FFF2-40B4-BE49-F238E27FC236}">
                <a16:creationId xmlns="" xmlns:a16="http://schemas.microsoft.com/office/drawing/2014/main" id="{B78B1F40-13FB-2946-96E6-0AC98DFD6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172" y="3356742"/>
            <a:ext cx="2127668" cy="2305859"/>
          </a:xfrm>
          <a:prstGeom prst="rect">
            <a:avLst/>
          </a:prstGeom>
        </p:spPr>
      </p:pic>
    </p:spTree>
    <p:extLst>
      <p:ext uri="{BB962C8B-B14F-4D97-AF65-F5344CB8AC3E}">
        <p14:creationId xmlns:p14="http://schemas.microsoft.com/office/powerpoint/2010/main" val="249619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243706" y="1171063"/>
            <a:ext cx="10722628" cy="830997"/>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ਪੜ੍ਹਾਈ ਬੀ ਸੀ ਵਿਚ ਜ਼ਰੂਰੀ ਕਿਉਂ ਹੈ?</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2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sp>
        <p:nvSpPr>
          <p:cNvPr id="3" name="TextBox 2">
            <a:extLst>
              <a:ext uri="{FF2B5EF4-FFF2-40B4-BE49-F238E27FC236}">
                <a16:creationId xmlns="" xmlns:a16="http://schemas.microsoft.com/office/drawing/2014/main" id="{FF128D79-37ED-BF45-9701-5A0C340E153F}"/>
              </a:ext>
            </a:extLst>
          </p:cNvPr>
          <p:cNvSpPr txBox="1"/>
          <p:nvPr/>
        </p:nvSpPr>
        <p:spPr>
          <a:xfrm>
            <a:off x="2476500" y="2133600"/>
            <a:ext cx="184731" cy="369332"/>
          </a:xfrm>
          <a:prstGeom prst="rect">
            <a:avLst/>
          </a:prstGeom>
          <a:noFill/>
        </p:spPr>
        <p:txBody>
          <a:bodyPr wrap="none" rtlCol="0">
            <a:spAutoFit/>
          </a:bodyPr>
          <a:lstStyle/>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12">
            <a:extLst>
              <a:ext uri="{FF2B5EF4-FFF2-40B4-BE49-F238E27FC236}">
                <a16:creationId xmlns="" xmlns:a16="http://schemas.microsoft.com/office/drawing/2014/main" id="{E4B38220-0E4D-8F4A-B086-3A3958B34D12}"/>
              </a:ext>
            </a:extLst>
          </p:cNvPr>
          <p:cNvSpPr txBox="1"/>
          <p:nvPr/>
        </p:nvSpPr>
        <p:spPr>
          <a:xfrm>
            <a:off x="1243706" y="2375746"/>
            <a:ext cx="8352466" cy="2302169"/>
          </a:xfrm>
          <a:prstGeom prst="rect">
            <a:avLst/>
          </a:prstGeom>
          <a:noFill/>
        </p:spPr>
        <p:txBody>
          <a:bodyPr wrap="square" rtlCol="0">
            <a:spAutoFit/>
          </a:bodyPr>
          <a:lstStyle/>
          <a:p>
            <a:pPr>
              <a:lnSpc>
                <a:spcPct val="110000"/>
              </a:lnSpc>
            </a:pPr>
            <a:r>
              <a:rPr lang="pa-IN"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t>ਬੀ ਸੀ ਹਿਊਮਨ ਰਾਈਟਸ ਕੋਡ </a:t>
            </a: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ਵਿਚ 2016 ਨੂੰ ਕੀਤੀ ਗਈ ਸੋਧ ਲਿੰਗ ਪਛਾਣ ਅਤੇ ਲਹਿਜ਼ੇ ਨੂੰ ਵਿਤਕਰੇ ਦਾ ਆਧਾਰ ਬਣਾਉਣ ਤੋਂ ਮਨਾਹੀ ਕਰਦੀ ਹੈ (ਸੈਕਸ਼ੂਲ਼ ਓਰੀਐਨਟੇਸ਼ਨ ਵਿਚ ਰਲਾ ਕੇ)</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2016 ਦਾ ਮਹਿਕਮੇ ਦਾ ਆਦੇਸ਼ ਸਾਰੇ ਸਕੂਲਾਂ (ਪ੍ਰਾਈਵੇਟ ਅਤੇ ਸਰਕਾਰੀ) ਤੋਂ ਇਹ ਮੰਗ ਕਰਦਾ ਹੈ ਕਿ ਉਹ </a:t>
            </a:r>
            <a:r>
              <a:rPr lang="pa-IN"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t>ਡਿਸਟ੍ਰਿਕਟ ਅਤੇ ਸਕੂਲਾਂ ਦੇ ਸਾਰੇ ਕੋਡਜ਼ ਔਫ ਕੰਡਕਟ </a:t>
            </a: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ਵਿਚ ਕਾਮੁਕ ਰੁਚੀ ਅਤੇ ਲਿੰਗ ਪਛਾਣ ਦਾ ਹਵਾਲਾ ਦੇਣ।</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11">
            <a:extLst>
              <a:ext uri="{FF2B5EF4-FFF2-40B4-BE49-F238E27FC236}">
                <a16:creationId xmlns="" xmlns:a16="http://schemas.microsoft.com/office/drawing/2014/main" id="{B78B1F40-13FB-2946-96E6-0AC98DFD6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172" y="3356742"/>
            <a:ext cx="2127668" cy="2305859"/>
          </a:xfrm>
          <a:prstGeom prst="rect">
            <a:avLst/>
          </a:prstGeom>
        </p:spPr>
      </p:pic>
    </p:spTree>
    <p:extLst>
      <p:ext uri="{BB962C8B-B14F-4D97-AF65-F5344CB8AC3E}">
        <p14:creationId xmlns:p14="http://schemas.microsoft.com/office/powerpoint/2010/main" val="224410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0" name="TextBox 9"/>
          <p:cNvSpPr txBox="1"/>
          <p:nvPr/>
        </p:nvSpPr>
        <p:spPr>
          <a:xfrm>
            <a:off x="1243706" y="1171063"/>
            <a:ext cx="10722628" cy="861774"/>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ਪੜ੍ਹਾਈ ਬੀ ਸੀ ਵਿਚ ਜ਼ਰੂਰੀ ਕਿਉਂ ਹੈ?</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4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sp>
        <p:nvSpPr>
          <p:cNvPr id="3" name="TextBox 2">
            <a:extLst>
              <a:ext uri="{FF2B5EF4-FFF2-40B4-BE49-F238E27FC236}">
                <a16:creationId xmlns="" xmlns:a16="http://schemas.microsoft.com/office/drawing/2014/main" id="{FF128D79-37ED-BF45-9701-5A0C340E153F}"/>
              </a:ext>
            </a:extLst>
          </p:cNvPr>
          <p:cNvSpPr txBox="1"/>
          <p:nvPr/>
        </p:nvSpPr>
        <p:spPr>
          <a:xfrm>
            <a:off x="2476500" y="2133600"/>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 xmlns:a16="http://schemas.microsoft.com/office/drawing/2014/main" id="{E4B38220-0E4D-8F4A-B086-3A3958B34D12}"/>
              </a:ext>
            </a:extLst>
          </p:cNvPr>
          <p:cNvSpPr txBox="1"/>
          <p:nvPr/>
        </p:nvSpPr>
        <p:spPr>
          <a:xfrm>
            <a:off x="1243707" y="2032516"/>
            <a:ext cx="8352466" cy="3419398"/>
          </a:xfrm>
          <a:prstGeom prst="rect">
            <a:avLst/>
          </a:prstGeom>
          <a:noFill/>
        </p:spPr>
        <p:txBody>
          <a:bodyPr wrap="square" rtlCol="0">
            <a:spAutoFit/>
          </a:bodyPr>
          <a:lstStyle/>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ਬੀ ਸੀ ਦੇ ਹਾਈ ਸਕੂਲ ਦੇ 19% ਵਿਦਿਆਰਥੀ ਆਪਣੀ ਪਛਾਣ ਗੇਅ, ਲੈਜ਼ਬੀਅਨ ਦੇ ਤੌਰ `ਤੇ ਜਾਂ ਨਿਰੋਲ ਤੌਰ `ਤੇ ਹੈਟਰੋਸੈਕਸ਼ੂਅਲ ਨਹੀਂ ਵਜੋਂ ਕਰਦੇ ਹਨ।   </a:t>
            </a:r>
            <a:endParaRPr 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ਵਿਦਿਆਰਥੀਆਂ ਦੀ 70% (ਐੱਲ ਜੀ ਬੀ ਟੀ ਕਿਊ ਅਤੇ ਨੌਨ- ਐੱਲ ਜੀ ਬੀ ਟੀ ਕਿਊ) ਨੇ ਸਕੂਲ ਵਿਚ </a:t>
            </a:r>
            <a:r>
              <a:rPr lang="pa-IN" sz="2200" u="sng" dirty="0" smtClean="0">
                <a:latin typeface="Arial Unicode MS" panose="020B0604020202020204" pitchFamily="34" charset="-128"/>
                <a:ea typeface="Arial Unicode MS" panose="020B0604020202020204" pitchFamily="34" charset="-128"/>
                <a:cs typeface="Arial Unicode MS" panose="020B0604020202020204" pitchFamily="34" charset="-128"/>
              </a:rPr>
              <a:t>ਹਰ ਰੋਜ਼ </a:t>
            </a: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‘ਦੈਟ’ਸ ਸੋ ਗੇਅ!’ ਵਰਗੇ ਹੋਮੋਫੋਬਿਕ ਫਿਕਰੇ ਸੁਣਨ ਬਾਰੇ ਦੱਸਿਆ ਹੈ।</a:t>
            </a:r>
            <a:endParaRPr lang="en-CA" sz="2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endParaRPr lang="en-CA" sz="2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ਜੀ ਐੱਸ ਏਜ਼ ਅਤੇ ਐੱਲ ਜੀ ਬੀ ਟੀ ਕਿਊ ਦੀ ਸ਼ਮੂਲੀਅਤ ਵਾਲੀਆਂ ਸਕੂਲ ਪਾਲਸੀਆਂ ਪੜ੍ਹਾਈ ਦੇ ਬਿਹਤਰ ਨਤੀਜਿਆਂ ਨਾਲ ਅਤੇ ਐੱਲ ਜੀ ਬੀ ਟੀ ਕਿਊ ਅਤੇ ਨੌਨ-ਐੱਲ ਜੀ ਬੀ ਟੀ ਕਿਊ ਜਵਾਨਾਂ ਲਈ ਘੱਟ ਮਾੜੇ ਵਰਤਾਉ ਨਾਲ ਜੁੜੀਆਂ ਹੋਈਆਂ ਹਨ।</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11">
            <a:extLst>
              <a:ext uri="{FF2B5EF4-FFF2-40B4-BE49-F238E27FC236}">
                <a16:creationId xmlns="" xmlns:a16="http://schemas.microsoft.com/office/drawing/2014/main" id="{B78B1F40-13FB-2946-96E6-0AC98DFD6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172" y="3356742"/>
            <a:ext cx="2127668" cy="2305859"/>
          </a:xfrm>
          <a:prstGeom prst="rect">
            <a:avLst/>
          </a:prstGeom>
        </p:spPr>
      </p:pic>
    </p:spTree>
    <p:extLst>
      <p:ext uri="{BB962C8B-B14F-4D97-AF65-F5344CB8AC3E}">
        <p14:creationId xmlns:p14="http://schemas.microsoft.com/office/powerpoint/2010/main" val="61037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 name="TextBox 6"/>
          <p:cNvSpPr txBox="1"/>
          <p:nvPr/>
        </p:nvSpPr>
        <p:spPr>
          <a:xfrm>
            <a:off x="978380" y="2342592"/>
            <a:ext cx="8252989" cy="2609945"/>
          </a:xfrm>
          <a:prstGeom prst="rect">
            <a:avLst/>
          </a:prstGeom>
          <a:noFill/>
        </p:spPr>
        <p:txBody>
          <a:bodyPr wrap="square" rtlCol="0">
            <a:spAutoFit/>
          </a:bodyPr>
          <a:lstStyle/>
          <a:p>
            <a:pPr>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1 2 3 ਅਧਿਆਪਕਾਂ</a:t>
            </a:r>
            <a:r>
              <a:rPr lang="pa-IN" sz="22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ਲਈ  </a:t>
            </a: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ਅਧਿਆਪਕਾਂ </a:t>
            </a:r>
            <a:r>
              <a:rPr lang="pa-IN" sz="2200" b="1" i="1" dirty="0" smtClean="0">
                <a:latin typeface="Arial Unicode MS" panose="020B0604020202020204" pitchFamily="34" charset="-128"/>
                <a:ea typeface="Arial Unicode MS" panose="020B0604020202020204" pitchFamily="34" charset="-128"/>
                <a:cs typeface="Arial Unicode MS" panose="020B0604020202020204" pitchFamily="34" charset="-128"/>
              </a:rPr>
              <a:t>ਨਾਲ</a:t>
            </a: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  ਪ੍ਰੋਫੈਸ਼ਨਲ ਵਿਕਾਸ ਅਤੇ ਕਲਾਸਰੂਮ ਲਈ ਵਸੀਲੇ ਤਿਆਰ ਕਰਦਾ ਹੈ ਜਿਹੜੇ ਵਰਤਣ ਲਈ ਤਿਆਰ, ਪਹੁੰਚ ਕਰਨੇ ਸੌਖੇ, ਅਤੇ ਲੋੜ ਮੁਤਾਬਕ ਸੋਧੇ ਜਾਣ ਵਾਲੇ ਹਨ। </a:t>
            </a:r>
            <a:endParaRPr lang="en-CA"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spcBef>
                <a:spcPts val="600"/>
              </a:spcBef>
              <a:spcAft>
                <a:spcPts val="600"/>
              </a:spcAft>
            </a:pPr>
            <a:endPar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1 2 3 ਸਿਰਫ ਇਕ ਤਰੀਕਾ ਹੈ ਜਿਸ ਨਾਲ ਅਧਿਆਪਕ ਉਹ ਵਸੀਲੇ ਲੱਭ ਸਕਦੇ ਹਨ ਜਿਨ੍ਹਾਂ ਦੀ ਉਨ੍ਹਾਂ ਨੂੰ ਲੋੜ ਹੈ ਅਤੇ ਜਿਹੜੇ ਉਹ ਇਕ ਦੂਜੇ ਤੋਂ ਸਿੱਖ ਸਕਦੇ ਹਨ।</a:t>
            </a:r>
            <a:endParaRPr lang="en-US" sz="2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p:cNvSpPr txBox="1"/>
          <p:nvPr/>
        </p:nvSpPr>
        <p:spPr>
          <a:xfrm>
            <a:off x="978380" y="1556914"/>
            <a:ext cx="10358128" cy="1200329"/>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1 2 3 ਕੀ ਹੈ?</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6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pic>
        <p:nvPicPr>
          <p:cNvPr id="13" name="Picture 12">
            <a:extLst>
              <a:ext uri="{FF2B5EF4-FFF2-40B4-BE49-F238E27FC236}">
                <a16:creationId xmlns="" xmlns:a16="http://schemas.microsoft.com/office/drawing/2014/main" id="{715326CA-1C5E-C148-B031-FD00A1367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6458" y="3414725"/>
            <a:ext cx="1873234" cy="2004196"/>
          </a:xfrm>
          <a:prstGeom prst="rect">
            <a:avLst/>
          </a:prstGeom>
        </p:spPr>
      </p:pic>
    </p:spTree>
    <p:extLst>
      <p:ext uri="{BB962C8B-B14F-4D97-AF65-F5344CB8AC3E}">
        <p14:creationId xmlns:p14="http://schemas.microsoft.com/office/powerpoint/2010/main" val="331004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 name="TextBox 6"/>
          <p:cNvSpPr txBox="1"/>
          <p:nvPr/>
        </p:nvSpPr>
        <p:spPr>
          <a:xfrm>
            <a:off x="978380" y="2942132"/>
            <a:ext cx="9216758" cy="1517338"/>
          </a:xfrm>
          <a:prstGeom prst="rect">
            <a:avLst/>
          </a:prstGeom>
          <a:noFill/>
        </p:spPr>
        <p:txBody>
          <a:bodyPr wrap="square" rtlCol="0">
            <a:spAutoFit/>
          </a:bodyPr>
          <a:lstStyle/>
          <a:p>
            <a:pPr lvl="1">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1 ਪਾਲਸੀਆਂ ਅਤੇ ਕਾਰਵਾਈਆਂ</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2 ਸ਼ਾਮਲ ਕਰਨ ਵਾਲੇ ਮਾਹੌਲ</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3 ਬੀ ਸੀ ਦਾ ਸ਼ਾਮਲ ਕਰਨ  ਵਾਲਾ ਪਾਠਕ੍ਰਮ</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p:cNvSpPr txBox="1"/>
          <p:nvPr/>
        </p:nvSpPr>
        <p:spPr>
          <a:xfrm>
            <a:off x="1128334" y="2295801"/>
            <a:ext cx="10358128" cy="1200329"/>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ਦੀ ਸ਼ਮੂਲੀਅਤ ਵਾਲੀ ਪੜ੍ਹਾਈ ਲਈ 1, 2, 3</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6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pic>
        <p:nvPicPr>
          <p:cNvPr id="12" name="Picture 11">
            <a:extLst>
              <a:ext uri="{FF2B5EF4-FFF2-40B4-BE49-F238E27FC236}">
                <a16:creationId xmlns="" xmlns:a16="http://schemas.microsoft.com/office/drawing/2014/main" id="{77B2BCA5-7F09-364D-97BD-C5AD1C22E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154" y="3378182"/>
            <a:ext cx="2378756" cy="2357968"/>
          </a:xfrm>
          <a:prstGeom prst="rect">
            <a:avLst/>
          </a:prstGeom>
        </p:spPr>
      </p:pic>
    </p:spTree>
    <p:extLst>
      <p:ext uri="{BB962C8B-B14F-4D97-AF65-F5344CB8AC3E}">
        <p14:creationId xmlns:p14="http://schemas.microsoft.com/office/powerpoint/2010/main" val="28591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 name="TextBox 6"/>
          <p:cNvSpPr txBox="1"/>
          <p:nvPr/>
        </p:nvSpPr>
        <p:spPr>
          <a:xfrm>
            <a:off x="978380" y="2590801"/>
            <a:ext cx="9216758" cy="2019014"/>
          </a:xfrm>
          <a:prstGeom prst="rect">
            <a:avLst/>
          </a:prstGeom>
          <a:noFill/>
        </p:spPr>
        <p:txBody>
          <a:bodyPr wrap="square" rtlCol="0">
            <a:spAutoFit/>
          </a:bodyPr>
          <a:lstStyle/>
          <a:p>
            <a:pPr lvl="1">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ਬੀ ਸੀ ਸੋਜੀ ਐਜੂਕੇਸ਼ਨ ਲੀਡ </a:t>
            </a:r>
            <a:endParaRPr lang="en-US"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ਡਿਸਟ੍ਰਿਕਟ ਲੀਡਜ਼</a:t>
            </a:r>
            <a:endParaRPr lang="en-US"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10000"/>
              </a:lnSpc>
              <a:spcBef>
                <a:spcPts val="600"/>
              </a:spcBef>
              <a:spcAft>
                <a:spcPts val="600"/>
              </a:spcAft>
            </a:pPr>
            <a:r>
              <a:rPr lang="pa-IN" sz="2200" dirty="0" smtClean="0">
                <a:latin typeface="Arial Unicode MS" panose="020B0604020202020204" pitchFamily="34" charset="-128"/>
                <a:ea typeface="Arial Unicode MS" panose="020B0604020202020204" pitchFamily="34" charset="-128"/>
                <a:cs typeface="Arial Unicode MS" panose="020B0604020202020204" pitchFamily="34" charset="-128"/>
              </a:rPr>
              <a:t>ਸੋਜੀ ਸਕੂਲ ਲੀਡਜ਼</a:t>
            </a:r>
            <a:endParaRPr lang="en-US"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10000"/>
              </a:lnSpc>
              <a:spcBef>
                <a:spcPts val="600"/>
              </a:spcBef>
              <a:spcAft>
                <a:spcPts val="600"/>
              </a:spcAft>
            </a:pPr>
            <a:r>
              <a:rPr lang="pa-IN" sz="2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ਟੀਚਰ</a:t>
            </a:r>
            <a:endParaRPr lang="en-US"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p:cNvSpPr txBox="1"/>
          <p:nvPr/>
        </p:nvSpPr>
        <p:spPr>
          <a:xfrm>
            <a:off x="916936" y="1830202"/>
            <a:ext cx="10358128" cy="646331"/>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ਸੋਜੀ ਐਜੂਕੇਟਰ ਨੈੱਟਵਰਕ</a:t>
            </a:r>
            <a:endParaRPr lang="en-US" sz="36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err="1">
                <a:solidFill>
                  <a:schemeClr val="bg1"/>
                </a:solidFill>
                <a:latin typeface="Arial" charset="0"/>
                <a:ea typeface="Arial" charset="0"/>
                <a:cs typeface="Arial" charset="0"/>
              </a:rPr>
              <a:t>SOGIeducation.org</a:t>
            </a:r>
            <a:r>
              <a:rPr lang="en-US" sz="2400" spc="100">
                <a:solidFill>
                  <a:schemeClr val="bg1"/>
                </a:solidFill>
                <a:latin typeface="Arial" charset="0"/>
                <a:ea typeface="Arial" charset="0"/>
                <a:cs typeface="Arial" charset="0"/>
              </a:rPr>
              <a:t>                                                                               #sogi123</a:t>
            </a:r>
          </a:p>
        </p:txBody>
      </p:sp>
      <p:pic>
        <p:nvPicPr>
          <p:cNvPr id="12" name="Picture 11">
            <a:extLst>
              <a:ext uri="{FF2B5EF4-FFF2-40B4-BE49-F238E27FC236}">
                <a16:creationId xmlns="" xmlns:a16="http://schemas.microsoft.com/office/drawing/2014/main" id="{6A0D7C22-2C31-5E40-8C29-0911641C6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572" y="3291742"/>
            <a:ext cx="2378756" cy="2357968"/>
          </a:xfrm>
          <a:prstGeom prst="rect">
            <a:avLst/>
          </a:prstGeom>
        </p:spPr>
      </p:pic>
    </p:spTree>
    <p:extLst>
      <p:ext uri="{BB962C8B-B14F-4D97-AF65-F5344CB8AC3E}">
        <p14:creationId xmlns:p14="http://schemas.microsoft.com/office/powerpoint/2010/main" val="103168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3706" y="808297"/>
            <a:ext cx="10358128" cy="1200329"/>
          </a:xfrm>
          <a:prstGeom prst="rect">
            <a:avLst/>
          </a:prstGeom>
          <a:noFill/>
        </p:spPr>
        <p:txBody>
          <a:bodyPr wrap="square" rtlCol="0">
            <a:spAutoFit/>
          </a:bodyPr>
          <a:lstStyle/>
          <a:p>
            <a:r>
              <a:rPr lang="pa-IN"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rPr>
              <a:t>ਸੂਬੇ ਨਾਲ ਸਹਿਯੋਗ (ਅਲਾਇਨਮੈਂਟ)</a:t>
            </a:r>
            <a:endParaRPr lang="en-US" sz="3600" dirty="0" smtClean="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600" dirty="0">
              <a:solidFill>
                <a:srgbClr val="41414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2" name="Group 11">
            <a:extLst>
              <a:ext uri="{FF2B5EF4-FFF2-40B4-BE49-F238E27FC236}">
                <a16:creationId xmlns="" xmlns:a16="http://schemas.microsoft.com/office/drawing/2014/main" id="{0102274D-D060-C94C-8C37-F1A4AD29F68A}"/>
              </a:ext>
            </a:extLst>
          </p:cNvPr>
          <p:cNvGrpSpPr/>
          <p:nvPr/>
        </p:nvGrpSpPr>
        <p:grpSpPr>
          <a:xfrm>
            <a:off x="0" y="0"/>
            <a:ext cx="12206288" cy="6858000"/>
            <a:chOff x="0" y="0"/>
            <a:chExt cx="12206288" cy="685800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en-US" sz="2400" spc="100" dirty="0" err="1">
                  <a:solidFill>
                    <a:schemeClr val="bg1"/>
                  </a:solidFill>
                  <a:latin typeface="Arial" charset="0"/>
                  <a:ea typeface="Arial" charset="0"/>
                  <a:cs typeface="Arial" charset="0"/>
                </a:rPr>
                <a:t>SOGIeducation.org</a:t>
              </a:r>
              <a:r>
                <a:rPr lang="en-US" sz="2400" spc="100" dirty="0">
                  <a:solidFill>
                    <a:schemeClr val="bg1"/>
                  </a:solidFill>
                  <a:latin typeface="Arial" charset="0"/>
                  <a:ea typeface="Arial" charset="0"/>
                  <a:cs typeface="Arial" charset="0"/>
                </a:rPr>
                <a:t>                                                                               #sogi123</a:t>
              </a:r>
            </a:p>
          </p:txBody>
        </p:sp>
      </p:grpSp>
      <p:pic>
        <p:nvPicPr>
          <p:cNvPr id="14" name="Picture 13" descr="BCPVPAhorizontal.jpg">
            <a:extLst>
              <a:ext uri="{FF2B5EF4-FFF2-40B4-BE49-F238E27FC236}">
                <a16:creationId xmlns="" xmlns:a16="http://schemas.microsoft.com/office/drawing/2014/main" id="{FDBDA9C3-4788-8B4D-A0E5-84C27A2FD692}"/>
              </a:ext>
            </a:extLst>
          </p:cNvPr>
          <p:cNvPicPr>
            <a:picLocks noChangeAspect="1"/>
          </p:cNvPicPr>
          <p:nvPr/>
        </p:nvPicPr>
        <p:blipFill rotWithShape="1">
          <a:blip r:embed="rId4">
            <a:extLst>
              <a:ext uri="{28A0092B-C50C-407E-A947-70E740481C1C}">
                <a14:useLocalDpi xmlns:a14="http://schemas.microsoft.com/office/drawing/2010/main" val="0"/>
              </a:ext>
            </a:extLst>
          </a:blip>
          <a:srcRect l="9468" t="15287" r="22286" b="33563"/>
          <a:stretch/>
        </p:blipFill>
        <p:spPr>
          <a:xfrm>
            <a:off x="7400884" y="4941502"/>
            <a:ext cx="2453832" cy="726334"/>
          </a:xfrm>
          <a:prstGeom prst="rect">
            <a:avLst/>
          </a:prstGeom>
        </p:spPr>
      </p:pic>
      <p:pic>
        <p:nvPicPr>
          <p:cNvPr id="15" name="Picture 14" descr="BCSSA-logo.jpg">
            <a:extLst>
              <a:ext uri="{FF2B5EF4-FFF2-40B4-BE49-F238E27FC236}">
                <a16:creationId xmlns="" xmlns:a16="http://schemas.microsoft.com/office/drawing/2014/main" id="{9B478213-4B8C-2449-8924-B40648F9D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804" y="5023655"/>
            <a:ext cx="2229979" cy="562028"/>
          </a:xfrm>
          <a:prstGeom prst="rect">
            <a:avLst/>
          </a:prstGeom>
        </p:spPr>
      </p:pic>
      <p:pic>
        <p:nvPicPr>
          <p:cNvPr id="16" name="Picture 15" descr="bctf100logo.png">
            <a:extLst>
              <a:ext uri="{FF2B5EF4-FFF2-40B4-BE49-F238E27FC236}">
                <a16:creationId xmlns="" xmlns:a16="http://schemas.microsoft.com/office/drawing/2014/main" id="{04371EF9-A263-DB47-9BE1-0A8146D8FF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53" y="3699260"/>
            <a:ext cx="2673264" cy="762771"/>
          </a:xfrm>
          <a:prstGeom prst="rect">
            <a:avLst/>
          </a:prstGeom>
        </p:spPr>
      </p:pic>
      <p:pic>
        <p:nvPicPr>
          <p:cNvPr id="17" name="Picture 16">
            <a:extLst>
              <a:ext uri="{FF2B5EF4-FFF2-40B4-BE49-F238E27FC236}">
                <a16:creationId xmlns="" xmlns:a16="http://schemas.microsoft.com/office/drawing/2014/main" id="{0C96DDEC-BD2B-0E46-BD33-7D7B4E84EEB2}"/>
              </a:ext>
            </a:extLst>
          </p:cNvPr>
          <p:cNvPicPr>
            <a:picLocks noChangeAspect="1"/>
          </p:cNvPicPr>
          <p:nvPr/>
        </p:nvPicPr>
        <p:blipFill>
          <a:blip r:embed="rId7"/>
          <a:stretch>
            <a:fillRect/>
          </a:stretch>
        </p:blipFill>
        <p:spPr>
          <a:xfrm>
            <a:off x="4607093" y="3574527"/>
            <a:ext cx="3048210" cy="873854"/>
          </a:xfrm>
          <a:prstGeom prst="rect">
            <a:avLst/>
          </a:prstGeom>
        </p:spPr>
      </p:pic>
      <p:pic>
        <p:nvPicPr>
          <p:cNvPr id="5" name="Picture 4">
            <a:extLst>
              <a:ext uri="{FF2B5EF4-FFF2-40B4-BE49-F238E27FC236}">
                <a16:creationId xmlns="" xmlns:a16="http://schemas.microsoft.com/office/drawing/2014/main" id="{4D8818E9-EE3D-C54C-9359-EDA87985E41F}"/>
              </a:ext>
            </a:extLst>
          </p:cNvPr>
          <p:cNvPicPr>
            <a:picLocks noChangeAspect="1"/>
          </p:cNvPicPr>
          <p:nvPr/>
        </p:nvPicPr>
        <p:blipFill>
          <a:blip r:embed="rId8"/>
          <a:stretch>
            <a:fillRect/>
          </a:stretch>
        </p:blipFill>
        <p:spPr>
          <a:xfrm>
            <a:off x="5246783" y="1875752"/>
            <a:ext cx="1559199" cy="1012151"/>
          </a:xfrm>
          <a:prstGeom prst="rect">
            <a:avLst/>
          </a:prstGeom>
        </p:spPr>
      </p:pic>
      <p:pic>
        <p:nvPicPr>
          <p:cNvPr id="13" name="Picture 12" descr="BCCPAC Logo.png">
            <a:extLst>
              <a:ext uri="{FF2B5EF4-FFF2-40B4-BE49-F238E27FC236}">
                <a16:creationId xmlns="" xmlns:a16="http://schemas.microsoft.com/office/drawing/2014/main" id="{92F44CE3-05B1-6B49-8D20-51E498F2C8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89318" y="1833068"/>
            <a:ext cx="3201860" cy="914817"/>
          </a:xfrm>
          <a:prstGeom prst="rect">
            <a:avLst/>
          </a:prstGeom>
        </p:spPr>
      </p:pic>
      <p:pic>
        <p:nvPicPr>
          <p:cNvPr id="18" name="Picture 17" descr="bcid_h_rgb_pos.png">
            <a:extLst>
              <a:ext uri="{FF2B5EF4-FFF2-40B4-BE49-F238E27FC236}">
                <a16:creationId xmlns="" xmlns:a16="http://schemas.microsoft.com/office/drawing/2014/main" id="{F6BA22D6-367B-CA49-A423-0FE2475EA2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994" y="1728255"/>
            <a:ext cx="2777394" cy="1071000"/>
          </a:xfrm>
          <a:prstGeom prst="rect">
            <a:avLst/>
          </a:prstGeom>
        </p:spPr>
      </p:pic>
      <p:pic>
        <p:nvPicPr>
          <p:cNvPr id="9" name="Picture 8">
            <a:extLst>
              <a:ext uri="{FF2B5EF4-FFF2-40B4-BE49-F238E27FC236}">
                <a16:creationId xmlns="" xmlns:a16="http://schemas.microsoft.com/office/drawing/2014/main" id="{ECA81EFD-D67F-5246-AD00-2C05E2D4CF0E}"/>
              </a:ext>
            </a:extLst>
          </p:cNvPr>
          <p:cNvPicPr>
            <a:picLocks noChangeAspect="1"/>
          </p:cNvPicPr>
          <p:nvPr/>
        </p:nvPicPr>
        <p:blipFill>
          <a:blip r:embed="rId11"/>
          <a:stretch>
            <a:fillRect/>
          </a:stretch>
        </p:blipFill>
        <p:spPr>
          <a:xfrm>
            <a:off x="8967280" y="3699260"/>
            <a:ext cx="1952855" cy="510609"/>
          </a:xfrm>
          <a:prstGeom prst="rect">
            <a:avLst/>
          </a:prstGeom>
        </p:spPr>
      </p:pic>
    </p:spTree>
    <p:extLst>
      <p:ext uri="{BB962C8B-B14F-4D97-AF65-F5344CB8AC3E}">
        <p14:creationId xmlns:p14="http://schemas.microsoft.com/office/powerpoint/2010/main" val="12192373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22655</TotalTime>
  <Words>2077</Words>
  <Application>Microsoft Office PowerPoint</Application>
  <PresentationFormat>Widescreen</PresentationFormat>
  <Paragraphs>315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 Unicode MS</vt:lpstr>
      <vt:lpstr>Raavi</vt: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Translat</cp:lastModifiedBy>
  <cp:revision>276</cp:revision>
  <dcterms:modified xsi:type="dcterms:W3CDTF">2019-02-14T21:02:28Z</dcterms:modified>
</cp:coreProperties>
</file>