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20"/>
  </p:notesMasterIdLst>
  <p:handoutMasterIdLst>
    <p:handoutMasterId r:id="rId21"/>
  </p:handoutMasterIdLst>
  <p:sldIdLst>
    <p:sldId id="299" r:id="rId2"/>
    <p:sldId id="344" r:id="rId3"/>
    <p:sldId id="356" r:id="rId4"/>
    <p:sldId id="358" r:id="rId5"/>
    <p:sldId id="359" r:id="rId6"/>
    <p:sldId id="354" r:id="rId7"/>
    <p:sldId id="321" r:id="rId8"/>
    <p:sldId id="347" r:id="rId9"/>
    <p:sldId id="348" r:id="rId10"/>
    <p:sldId id="345" r:id="rId11"/>
    <p:sldId id="360" r:id="rId12"/>
    <p:sldId id="361" r:id="rId13"/>
    <p:sldId id="362" r:id="rId14"/>
    <p:sldId id="363" r:id="rId15"/>
    <p:sldId id="352" r:id="rId16"/>
    <p:sldId id="357" r:id="rId17"/>
    <p:sldId id="328" r:id="rId18"/>
    <p:sldId id="3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430" userDrawn="1">
          <p15:clr>
            <a:srgbClr val="A4A3A4"/>
          </p15:clr>
        </p15:guide>
        <p15:guide id="4" orient="horz" pos="709" userDrawn="1">
          <p15:clr>
            <a:srgbClr val="A4A3A4"/>
          </p15:clr>
        </p15:guide>
        <p15:guide id="5" pos="619" userDrawn="1">
          <p15:clr>
            <a:srgbClr val="A4A3A4"/>
          </p15:clr>
        </p15:guide>
        <p15:guide id="6" pos="7423" userDrawn="1">
          <p15:clr>
            <a:srgbClr val="A4A3A4"/>
          </p15:clr>
        </p15:guide>
        <p15:guide id="7" pos="6698" userDrawn="1">
          <p15:clr>
            <a:srgbClr val="A4A3A4"/>
          </p15:clr>
        </p15:guide>
        <p15:guide id="8" orient="horz" pos="1139" userDrawn="1">
          <p15:clr>
            <a:srgbClr val="A4A3A4"/>
          </p15:clr>
        </p15:guide>
        <p15:guide id="9" orient="horz" pos="1684" userDrawn="1">
          <p15:clr>
            <a:srgbClr val="A4A3A4"/>
          </p15:clr>
        </p15:guide>
        <p15:guide id="10" pos="57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4DA4"/>
    <a:srgbClr val="9352D6"/>
    <a:srgbClr val="9B58DF"/>
    <a:srgbClr val="5B9BD5"/>
    <a:srgbClr val="35CB65"/>
    <a:srgbClr val="ED6C31"/>
    <a:srgbClr val="FFFF4B"/>
    <a:srgbClr val="FFFF97"/>
    <a:srgbClr val="4891D1"/>
    <a:srgbClr val="A76D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07"/>
    <p:restoredTop sz="55796" autoAdjust="0"/>
  </p:normalViewPr>
  <p:slideViewPr>
    <p:cSldViewPr snapToGrid="0">
      <p:cViewPr varScale="1">
        <p:scale>
          <a:sx n="59" d="100"/>
          <a:sy n="59" d="100"/>
        </p:scale>
        <p:origin x="2808" y="184"/>
      </p:cViewPr>
      <p:guideLst>
        <p:guide orient="horz" pos="2160"/>
        <p:guide pos="3840"/>
        <p:guide orient="horz" pos="3430"/>
        <p:guide orient="horz" pos="709"/>
        <p:guide pos="619"/>
        <p:guide pos="7423"/>
        <p:guide pos="6698"/>
        <p:guide orient="horz" pos="1139"/>
        <p:guide orient="horz" pos="1684"/>
        <p:guide pos="5768"/>
      </p:guideLst>
    </p:cSldViewPr>
  </p:slideViewPr>
  <p:outlineViewPr>
    <p:cViewPr>
      <p:scale>
        <a:sx n="33" d="100"/>
        <a:sy n="33" d="100"/>
      </p:scale>
      <p:origin x="0" y="0"/>
    </p:cViewPr>
  </p:outlineViewPr>
  <p:notesTextViewPr>
    <p:cViewPr>
      <p:scale>
        <a:sx n="120" d="100"/>
        <a:sy n="1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5F9CEE-3E9E-8449-BC92-42053B4DCB2C}" type="datetimeFigureOut">
              <a:rPr lang="en-US" smtClean="0"/>
              <a:t>2/26/19</a:t>
            </a:fld>
            <a:endParaRPr lang="zh-C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DABFBC-E918-E14E-B148-8F74CA039D6D}" type="slidenum">
              <a:rPr lang="en-US" smtClean="0"/>
              <a:t>‹#›</a:t>
            </a:fld>
            <a:endParaRPr lang="zh-CN"/>
          </a:p>
        </p:txBody>
      </p:sp>
    </p:spTree>
    <p:extLst>
      <p:ext uri="{BB962C8B-B14F-4D97-AF65-F5344CB8AC3E}">
        <p14:creationId xmlns:p14="http://schemas.microsoft.com/office/powerpoint/2010/main" val="367267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A9366C-E013-8348-A051-A6A754599817}" type="datetimeFigureOut">
              <a:rPr lang="en-US" smtClean="0"/>
              <a:t>2/26/19</a:t>
            </a:fld>
            <a:endParaRPr lang="zh-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CA1AD-1862-2B4B-934E-687FB080348F}" type="slidenum">
              <a:rPr lang="en-US" smtClean="0"/>
              <a:t>‹#›</a:t>
            </a:fld>
            <a:endParaRPr lang="zh-CN"/>
          </a:p>
        </p:txBody>
      </p:sp>
    </p:spTree>
    <p:extLst>
      <p:ext uri="{BB962C8B-B14F-4D97-AF65-F5344CB8AC3E}">
        <p14:creationId xmlns:p14="http://schemas.microsoft.com/office/powerpoint/2010/main" val="1631613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sz="1200" kern="1200" dirty="0">
                <a:solidFill>
                  <a:schemeClr val="tx1"/>
                </a:solidFill>
                <a:effectLst/>
                <a:latin typeface="SimSun"/>
                <a:cs typeface="SimSun"/>
              </a:rPr>
              <a:t>1分钟</a:t>
            </a:r>
          </a:p>
          <a:p>
            <a:br>
              <a:rPr dirty="0"/>
            </a:br>
            <a:r>
              <a:rPr lang="zh-CN" altLang="en-US" sz="1200" b="1" kern="1200" dirty="0">
                <a:solidFill>
                  <a:schemeClr val="tx1"/>
                </a:solidFill>
                <a:effectLst/>
                <a:latin typeface="SimSun"/>
                <a:cs typeface="SimSun"/>
              </a:rPr>
              <a:t>可以这样讲解：</a:t>
            </a:r>
            <a:r>
              <a:rPr lang="zh-CN" sz="1200" b="1" kern="1200" dirty="0">
                <a:solidFill>
                  <a:schemeClr val="tx1"/>
                </a:solidFill>
                <a:effectLst/>
                <a:latin typeface="SimSun"/>
                <a:cs typeface="SimSun"/>
              </a:rPr>
              <a:t> </a:t>
            </a:r>
            <a:endParaRPr lang="zh-CN" sz="1200" kern="1200" dirty="0">
              <a:solidFill>
                <a:schemeClr val="tx1"/>
              </a:solidFill>
              <a:effectLst/>
              <a:latin typeface="SimSun"/>
              <a:ea typeface="SimSun"/>
              <a:cs typeface="SimSun"/>
            </a:endParaRPr>
          </a:p>
          <a:p>
            <a:r>
              <a:rPr lang="zh-CN" sz="1200" kern="1200" dirty="0">
                <a:solidFill>
                  <a:schemeClr val="tx1"/>
                </a:solidFill>
                <a:effectLst/>
                <a:latin typeface="SimSun"/>
                <a:cs typeface="SimSun"/>
              </a:rPr>
              <a:t>欢迎并感谢您参加我们的信息说明会。 </a:t>
            </a:r>
            <a:endParaRPr lang="zh-CN" sz="1200" kern="1200" dirty="0">
              <a:solidFill>
                <a:schemeClr val="tx1"/>
              </a:solidFill>
              <a:effectLst/>
              <a:latin typeface="SimSun"/>
              <a:ea typeface="SimSun"/>
              <a:cs typeface="SimSun"/>
            </a:endParaRPr>
          </a:p>
          <a:p>
            <a:endParaRPr lang="zh-CN" sz="1200" kern="1200" dirty="0">
              <a:solidFill>
                <a:schemeClr val="tx1"/>
              </a:solidFill>
              <a:effectLst/>
              <a:latin typeface="SimSun"/>
              <a:ea typeface="SimSun"/>
              <a:cs typeface="SimSun"/>
            </a:endParaRPr>
          </a:p>
          <a:p>
            <a:r>
              <a:rPr lang="zh-CN" sz="1200" kern="1200" dirty="0">
                <a:solidFill>
                  <a:schemeClr val="tx1"/>
                </a:solidFill>
                <a:effectLst/>
                <a:latin typeface="SimSun"/>
                <a:cs typeface="SimSun"/>
              </a:rPr>
              <a:t>本次说明会旨在向学生家长介绍SOGI包容教育。今天，我们将了解SOGI、SOGI包容教育以及它们与SOGI 1 2 3的关系。 </a:t>
            </a:r>
            <a:endParaRPr lang="zh-CN" sz="1200" kern="1200" dirty="0">
              <a:solidFill>
                <a:schemeClr val="tx1"/>
              </a:solidFill>
              <a:effectLst/>
              <a:latin typeface="SimSun"/>
              <a:ea typeface="SimSun"/>
              <a:cs typeface="SimSun"/>
            </a:endParaRPr>
          </a:p>
        </p:txBody>
      </p:sp>
      <p:sp>
        <p:nvSpPr>
          <p:cNvPr id="4" name="Slide Number Placeholder 3"/>
          <p:cNvSpPr>
            <a:spLocks noGrp="1"/>
          </p:cNvSpPr>
          <p:nvPr>
            <p:ph type="sldNum" sz="quarter" idx="10"/>
          </p:nvPr>
        </p:nvSpPr>
        <p:spPr/>
        <p:txBody>
          <a:bodyPr/>
          <a:lstStyle/>
          <a:p>
            <a:fld id="{F39CA1AD-1862-2B4B-934E-687FB080348F}" type="slidenum">
              <a:rPr lang="en-US" smtClean="0"/>
              <a:t>1</a:t>
            </a:fld>
            <a:endParaRPr lang="zh-CN"/>
          </a:p>
        </p:txBody>
      </p:sp>
    </p:spTree>
    <p:extLst>
      <p:ext uri="{BB962C8B-B14F-4D97-AF65-F5344CB8AC3E}">
        <p14:creationId xmlns:p14="http://schemas.microsoft.com/office/powerpoint/2010/main" val="773492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sz="1200" kern="1200" dirty="0">
                <a:solidFill>
                  <a:schemeClr val="tx1"/>
                </a:solidFill>
                <a:effectLst/>
                <a:latin typeface="SimSun"/>
                <a:cs typeface="SimSun"/>
              </a:rPr>
              <a:t>3 分钟</a:t>
            </a:r>
          </a:p>
          <a:p>
            <a:endParaRPr lang="zh-CN" sz="1200" kern="1200" dirty="0">
              <a:solidFill>
                <a:schemeClr val="tx1"/>
              </a:solidFill>
              <a:effectLst/>
              <a:latin typeface="SimSun"/>
              <a:ea typeface="SimSun"/>
              <a:cs typeface="SimSu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200" b="1" i="1" kern="1200" dirty="0">
                <a:solidFill>
                  <a:schemeClr val="tx1"/>
                </a:solidFill>
                <a:effectLst/>
                <a:latin typeface="SimSun"/>
                <a:cs typeface="SimSun"/>
              </a:rPr>
              <a:t>任务：</a:t>
            </a:r>
            <a:r>
              <a:rPr lang="zh-CN" sz="1200" kern="1200" dirty="0">
                <a:solidFill>
                  <a:schemeClr val="tx1"/>
                </a:solidFill>
                <a:effectLst/>
                <a:latin typeface="SimSun"/>
                <a:cs typeface="SimSun"/>
              </a:rPr>
              <a:t>让与会者阅读本幻灯片，了解SOGI包容教育与新大纲提出的核心竞争力之间的关系</a:t>
            </a:r>
            <a:endParaRPr lang="zh-CN" sz="1200" b="1" i="1" kern="1200" dirty="0">
              <a:solidFill>
                <a:schemeClr val="tx1"/>
              </a:solidFill>
              <a:effectLst/>
              <a:latin typeface="SimSun"/>
              <a:ea typeface="SimSun"/>
              <a:cs typeface="SimSun"/>
            </a:endParaRPr>
          </a:p>
          <a:p>
            <a:br>
              <a:rPr dirty="0"/>
            </a:br>
            <a:r>
              <a:rPr lang="zh-CN" altLang="en-US" sz="1200" b="1" kern="1200" dirty="0">
                <a:solidFill>
                  <a:schemeClr val="tx1"/>
                </a:solidFill>
                <a:effectLst/>
                <a:latin typeface="SimSun"/>
                <a:cs typeface="SimSun"/>
              </a:rPr>
              <a:t>可以这样讲解：</a:t>
            </a:r>
            <a:r>
              <a:rPr lang="zh-CN" sz="1200" b="1" kern="1200" dirty="0">
                <a:solidFill>
                  <a:schemeClr val="tx1"/>
                </a:solidFill>
                <a:effectLst/>
                <a:latin typeface="SimSun"/>
                <a:cs typeface="SimSun"/>
              </a:rPr>
              <a:t> </a:t>
            </a:r>
            <a:endParaRPr lang="zh-CN" sz="1200" b="0" kern="1200" baseline="0" dirty="0">
              <a:solidFill>
                <a:schemeClr val="tx1"/>
              </a:solidFill>
              <a:effectLst/>
              <a:latin typeface="SimSun"/>
              <a:ea typeface="SimSun"/>
              <a:cs typeface="SimSun"/>
            </a:endParaRPr>
          </a:p>
          <a:p>
            <a:r>
              <a:rPr lang="zh-CN" sz="1200" kern="1200" dirty="0">
                <a:solidFill>
                  <a:schemeClr val="tx1"/>
                </a:solidFill>
                <a:effectLst/>
                <a:latin typeface="SimSun"/>
                <a:cs typeface="SimSun"/>
              </a:rPr>
              <a:t>学校经常讨论包容性和多样性。</a:t>
            </a:r>
          </a:p>
          <a:p>
            <a:endParaRPr lang="zh-CN" sz="1200" kern="1200" dirty="0">
              <a:solidFill>
                <a:schemeClr val="tx1"/>
              </a:solidFill>
              <a:effectLst/>
              <a:latin typeface="SimSun"/>
              <a:ea typeface="SimSun"/>
              <a:cs typeface="SimSun"/>
            </a:endParaRPr>
          </a:p>
          <a:p>
            <a:r>
              <a:rPr lang="zh-CN" sz="1200" kern="1200" dirty="0">
                <a:solidFill>
                  <a:schemeClr val="tx1"/>
                </a:solidFill>
                <a:effectLst/>
                <a:latin typeface="SimSun"/>
                <a:cs typeface="SimSun"/>
              </a:rPr>
              <a:t>教育工作者要确保课堂上的对话反映了我们在学校社区中看到的多样性。</a:t>
            </a:r>
          </a:p>
          <a:p>
            <a:endParaRPr lang="zh-CN" sz="1200" u="none" kern="1200" dirty="0">
              <a:solidFill>
                <a:schemeClr val="tx1"/>
              </a:solidFill>
              <a:effectLst/>
              <a:latin typeface="SimSun"/>
              <a:ea typeface="SimSun"/>
              <a:cs typeface="SimSun"/>
            </a:endParaRPr>
          </a:p>
          <a:p>
            <a:r>
              <a:rPr lang="zh-CN" sz="1200" u="none" kern="1200" dirty="0">
                <a:solidFill>
                  <a:schemeClr val="tx1"/>
                </a:solidFill>
                <a:effectLst/>
                <a:latin typeface="SimSun"/>
                <a:cs typeface="SimSun"/>
              </a:rPr>
              <a:t>BC省的新教学大纲（https://curriculum.gov.bc.ca/）</a:t>
            </a:r>
            <a:r>
              <a:rPr lang="zh-CN" sz="1200" kern="1200" dirty="0">
                <a:solidFill>
                  <a:schemeClr val="tx1"/>
                </a:solidFill>
                <a:effectLst/>
                <a:latin typeface="SimSun"/>
                <a:cs typeface="SimSun"/>
              </a:rPr>
              <a:t>包括了对重视多元化和尊重差异的关注，以及有关人权和对歧视的回应等主题。通过讨论多样性和阻止歧视，学生能够更好地做自己，并</a:t>
            </a:r>
            <a:r>
              <a:rPr lang="zh-CN" altLang="en-US" sz="1200" kern="1200" dirty="0">
                <a:solidFill>
                  <a:schemeClr val="tx1"/>
                </a:solidFill>
                <a:effectLst/>
                <a:latin typeface="SimSun"/>
                <a:cs typeface="SimSun"/>
              </a:rPr>
              <a:t>接纳</a:t>
            </a:r>
            <a:r>
              <a:rPr lang="zh-CN" sz="1200" kern="1200" dirty="0">
                <a:solidFill>
                  <a:schemeClr val="tx1"/>
                </a:solidFill>
                <a:effectLst/>
                <a:latin typeface="SimSun"/>
                <a:cs typeface="SimSun"/>
              </a:rPr>
              <a:t>同辈的差异。</a:t>
            </a:r>
          </a:p>
          <a:p>
            <a:endParaRPr lang="zh-CN" sz="1200" kern="1200" dirty="0">
              <a:solidFill>
                <a:schemeClr val="tx1"/>
              </a:solidFill>
              <a:effectLst/>
              <a:latin typeface="SimSun"/>
              <a:ea typeface="SimSun"/>
              <a:cs typeface="SimSun"/>
            </a:endParaRPr>
          </a:p>
          <a:p>
            <a:r>
              <a:rPr lang="zh-CN" sz="1200" kern="1200" dirty="0">
                <a:solidFill>
                  <a:schemeClr val="tx1"/>
                </a:solidFill>
                <a:effectLst/>
                <a:latin typeface="SimSun"/>
                <a:cs typeface="SimSun"/>
              </a:rPr>
              <a:t>前瞻和包容性的政策对所有学生都将产生积极影响，因为这样的政策将</a:t>
            </a:r>
            <a:r>
              <a:rPr lang="zh-CN" altLang="en-US" sz="1200" kern="1200" dirty="0">
                <a:solidFill>
                  <a:schemeClr val="tx1"/>
                </a:solidFill>
                <a:effectLst/>
                <a:latin typeface="SimSun"/>
                <a:cs typeface="SimSun"/>
              </a:rPr>
              <a:t>提升文化氛围中的</a:t>
            </a:r>
            <a:r>
              <a:rPr lang="zh-CN" sz="1200" kern="1200" dirty="0">
                <a:solidFill>
                  <a:schemeClr val="tx1"/>
                </a:solidFill>
                <a:effectLst/>
                <a:latin typeface="SimSun"/>
                <a:cs typeface="SimSun"/>
              </a:rPr>
              <a:t>接纳和尊重。</a:t>
            </a:r>
            <a:endParaRPr lang="zh-CN" sz="1200" kern="1200" dirty="0">
              <a:solidFill>
                <a:schemeClr val="tx1"/>
              </a:solidFill>
              <a:effectLst/>
              <a:latin typeface="SimSun"/>
              <a:ea typeface="SimSun"/>
              <a:cs typeface="SimSun"/>
            </a:endParaRPr>
          </a:p>
          <a:p>
            <a:endParaRPr lang="zh-CN" sz="1200" b="0" kern="1200" dirty="0">
              <a:solidFill>
                <a:schemeClr val="tx1"/>
              </a:solidFill>
              <a:effectLst/>
              <a:latin typeface="SimSun"/>
              <a:ea typeface="SimSun"/>
              <a:cs typeface="SimSun"/>
            </a:endParaRPr>
          </a:p>
        </p:txBody>
      </p:sp>
      <p:sp>
        <p:nvSpPr>
          <p:cNvPr id="4" name="Slide Number Placeholder 3"/>
          <p:cNvSpPr>
            <a:spLocks noGrp="1"/>
          </p:cNvSpPr>
          <p:nvPr>
            <p:ph type="sldNum" sz="quarter" idx="10"/>
          </p:nvPr>
        </p:nvSpPr>
        <p:spPr/>
        <p:txBody>
          <a:bodyPr/>
          <a:lstStyle/>
          <a:p>
            <a:fld id="{F39CA1AD-1862-2B4B-934E-687FB080348F}" type="slidenum">
              <a:rPr lang="en-US" smtClean="0"/>
              <a:t>10</a:t>
            </a:fld>
            <a:endParaRPr lang="zh-CN"/>
          </a:p>
        </p:txBody>
      </p:sp>
    </p:spTree>
    <p:extLst>
      <p:ext uri="{BB962C8B-B14F-4D97-AF65-F5344CB8AC3E}">
        <p14:creationId xmlns:p14="http://schemas.microsoft.com/office/powerpoint/2010/main" val="1414990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sz="1200" kern="1200" dirty="0">
                <a:solidFill>
                  <a:schemeClr val="tx1"/>
                </a:solidFill>
                <a:effectLst/>
                <a:latin typeface="SimSun"/>
                <a:cs typeface="SimSun"/>
              </a:rPr>
              <a:t>2 分钟</a:t>
            </a:r>
          </a:p>
          <a:p>
            <a:pPr marL="0" marR="0" lvl="0" indent="0" algn="l" defTabSz="914400" rtl="0" eaLnBrk="1" fontAlgn="auto" latinLnBrk="0" hangingPunct="1">
              <a:lnSpc>
                <a:spcPct val="100000"/>
              </a:lnSpc>
              <a:spcBef>
                <a:spcPts val="0"/>
              </a:spcBef>
              <a:spcAft>
                <a:spcPts val="0"/>
              </a:spcAft>
              <a:buClrTx/>
              <a:buSzTx/>
              <a:buFontTx/>
              <a:buNone/>
              <a:tabLst/>
              <a:defRPr/>
            </a:pPr>
            <a:br>
              <a:rPr dirty="0"/>
            </a:br>
            <a:r>
              <a:rPr lang="zh-CN" altLang="en-US" sz="1200" b="1" kern="1200" dirty="0">
                <a:solidFill>
                  <a:schemeClr val="tx1"/>
                </a:solidFill>
                <a:effectLst/>
                <a:latin typeface="SimSun"/>
                <a:cs typeface="SimSun"/>
              </a:rPr>
              <a:t>可以这样讲解：</a:t>
            </a:r>
            <a:r>
              <a:rPr lang="zh-CN" sz="1200" b="1" kern="1200" dirty="0">
                <a:solidFill>
                  <a:schemeClr val="tx1"/>
                </a:solidFill>
                <a:effectLst/>
                <a:latin typeface="SimSun"/>
                <a:cs typeface="SimSun"/>
              </a:rPr>
              <a:t> </a:t>
            </a:r>
            <a:endParaRPr lang="zh-CN" sz="1200" b="1" kern="1200" baseline="0" dirty="0">
              <a:solidFill>
                <a:schemeClr val="tx1"/>
              </a:solidFill>
              <a:effectLst/>
              <a:latin typeface="SimSun"/>
              <a:ea typeface="SimSun"/>
              <a:cs typeface="SimSun"/>
            </a:endParaRPr>
          </a:p>
          <a:p>
            <a:r>
              <a:rPr lang="zh-CN" sz="1200" b="0" i="0" kern="1200" dirty="0">
                <a:solidFill>
                  <a:schemeClr val="tx1"/>
                </a:solidFill>
                <a:effectLst/>
                <a:latin typeface="SimSun"/>
                <a:cs typeface="SimSun"/>
              </a:rPr>
              <a:t>SOGI包容教育就是让学生就社会上SOGI的多样性以及以有尊严和尊重的方式对待每个人的重要性展开对话。 </a:t>
            </a:r>
          </a:p>
          <a:p>
            <a:endParaRPr lang="zh-CN" sz="1200" b="0" i="0" kern="1200" dirty="0">
              <a:solidFill>
                <a:schemeClr val="tx1"/>
              </a:solidFill>
              <a:effectLst/>
              <a:latin typeface="SimSun"/>
              <a:ea typeface="SimSun"/>
              <a:cs typeface="SimSun"/>
            </a:endParaRPr>
          </a:p>
          <a:p>
            <a:r>
              <a:rPr lang="zh-CN" sz="1200" b="0" i="0" kern="1200" dirty="0">
                <a:solidFill>
                  <a:schemeClr val="tx1"/>
                </a:solidFill>
                <a:effectLst/>
                <a:latin typeface="SimSun"/>
                <a:cs typeface="SimSun"/>
              </a:rPr>
              <a:t>教师们得到了最好的培训，可确定哪些是与学生年龄相适合的内容。例如，有些学生是由单亲父母、祖父母或继父母抚养长大的，而有些学生则没有妈妈，有些则有两个。在幼儿园和一年级，一堂关于家庭多样性的实用课程将</a:t>
            </a:r>
            <a:r>
              <a:rPr lang="zh-CN" altLang="en-US" sz="1200" b="0" i="0" kern="1200" dirty="0">
                <a:solidFill>
                  <a:schemeClr val="tx1"/>
                </a:solidFill>
                <a:effectLst/>
                <a:latin typeface="SimSun"/>
                <a:cs typeface="SimSun"/>
              </a:rPr>
              <a:t>使</a:t>
            </a:r>
            <a:r>
              <a:rPr lang="zh-CN" sz="1200" b="0" i="0" kern="1200" dirty="0">
                <a:solidFill>
                  <a:schemeClr val="tx1"/>
                </a:solidFill>
                <a:effectLst/>
                <a:latin typeface="SimSun"/>
                <a:cs typeface="SimSun"/>
              </a:rPr>
              <a:t>学生</a:t>
            </a:r>
            <a:r>
              <a:rPr lang="zh-CN" altLang="en-US" sz="1200" b="0" i="0" kern="1200" dirty="0">
                <a:solidFill>
                  <a:schemeClr val="tx1"/>
                </a:solidFill>
                <a:effectLst/>
                <a:latin typeface="SimSun"/>
                <a:cs typeface="SimSun"/>
              </a:rPr>
              <a:t>明白</a:t>
            </a:r>
            <a:r>
              <a:rPr lang="zh-CN" sz="1200" b="0" i="0" kern="1200" dirty="0">
                <a:solidFill>
                  <a:schemeClr val="tx1"/>
                </a:solidFill>
                <a:effectLst/>
                <a:latin typeface="SimSun"/>
                <a:cs typeface="SimSun"/>
              </a:rPr>
              <a:t>家庭会有各种形式和规模。 </a:t>
            </a:r>
          </a:p>
          <a:p>
            <a:endParaRPr lang="zh-CN" sz="1200" b="0" i="0" kern="1200" dirty="0">
              <a:solidFill>
                <a:schemeClr val="tx1"/>
              </a:solidFill>
              <a:effectLst/>
              <a:latin typeface="SimSun"/>
              <a:ea typeface="SimSun"/>
              <a:cs typeface="SimSun"/>
            </a:endParaRPr>
          </a:p>
          <a:p>
            <a:r>
              <a:rPr lang="zh-CN" sz="1200" b="0" i="0" kern="1200" dirty="0">
                <a:solidFill>
                  <a:schemeClr val="tx1"/>
                </a:solidFill>
                <a:effectLst/>
                <a:latin typeface="SimSun"/>
                <a:cs typeface="SimSun"/>
              </a:rPr>
              <a:t>另外的课程会让学生明白，说“that‘s so gay”是不好的，因为这会直接影响到学校的</a:t>
            </a:r>
            <a:r>
              <a:rPr lang="zh-CN" altLang="en-US" sz="1200" b="0" i="0" kern="1200" dirty="0">
                <a:solidFill>
                  <a:schemeClr val="tx1"/>
                </a:solidFill>
                <a:effectLst/>
                <a:latin typeface="SimSun"/>
                <a:cs typeface="SimSun"/>
              </a:rPr>
              <a:t>友善</a:t>
            </a:r>
            <a:r>
              <a:rPr lang="zh-CN" sz="1200" b="0" i="0" kern="1200" dirty="0">
                <a:solidFill>
                  <a:schemeClr val="tx1"/>
                </a:solidFill>
                <a:effectLst/>
                <a:latin typeface="SimSun"/>
                <a:cs typeface="SimSun"/>
              </a:rPr>
              <a:t>氛围。SOGI 1 2 3课程计划是教育工作者的可选资源。它们与您的省级教学大纲保持一致，允许教育工作者根据需求进行改编。</a:t>
            </a:r>
          </a:p>
        </p:txBody>
      </p:sp>
      <p:sp>
        <p:nvSpPr>
          <p:cNvPr id="4" name="Slide Number Placeholder 3"/>
          <p:cNvSpPr>
            <a:spLocks noGrp="1"/>
          </p:cNvSpPr>
          <p:nvPr>
            <p:ph type="sldNum" sz="quarter" idx="10"/>
          </p:nvPr>
        </p:nvSpPr>
        <p:spPr/>
        <p:txBody>
          <a:bodyPr/>
          <a:lstStyle/>
          <a:p>
            <a:fld id="{F39CA1AD-1862-2B4B-934E-687FB080348F}" type="slidenum">
              <a:rPr lang="en-US" smtClean="0"/>
              <a:t>11</a:t>
            </a:fld>
            <a:endParaRPr lang="zh-CN"/>
          </a:p>
        </p:txBody>
      </p:sp>
    </p:spTree>
    <p:extLst>
      <p:ext uri="{BB962C8B-B14F-4D97-AF65-F5344CB8AC3E}">
        <p14:creationId xmlns:p14="http://schemas.microsoft.com/office/powerpoint/2010/main" val="1911648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sz="1200" kern="1200" dirty="0">
                <a:solidFill>
                  <a:schemeClr val="tx1"/>
                </a:solidFill>
                <a:effectLst/>
                <a:latin typeface="SimSun"/>
                <a:cs typeface="SimSun"/>
              </a:rPr>
              <a:t>2 分钟</a:t>
            </a:r>
          </a:p>
          <a:p>
            <a:endParaRPr lang="zh-CN" sz="1200" kern="1200" dirty="0">
              <a:solidFill>
                <a:schemeClr val="tx1"/>
              </a:solidFill>
              <a:effectLst/>
              <a:latin typeface="SimSun"/>
              <a:ea typeface="SimSun"/>
              <a:cs typeface="SimSun"/>
            </a:endParaRPr>
          </a:p>
          <a:p>
            <a:r>
              <a:rPr lang="zh-CN" sz="1200" b="1" i="1" kern="1200" dirty="0">
                <a:solidFill>
                  <a:schemeClr val="tx1"/>
                </a:solidFill>
                <a:effectLst/>
                <a:latin typeface="SimSun"/>
                <a:cs typeface="SimSun"/>
              </a:rPr>
              <a:t>注意：</a:t>
            </a:r>
            <a:r>
              <a:rPr lang="zh-CN" sz="1200" b="0" i="1" kern="1200" dirty="0">
                <a:solidFill>
                  <a:schemeClr val="tx1"/>
                </a:solidFill>
                <a:effectLst/>
                <a:latin typeface="SimSun"/>
                <a:cs typeface="SimSun"/>
              </a:rPr>
              <a:t>这张幻灯片不是</a:t>
            </a:r>
            <a:r>
              <a:rPr lang="zh-CN" altLang="en-US" sz="1200" b="0" i="1" kern="1200" dirty="0">
                <a:solidFill>
                  <a:schemeClr val="tx1"/>
                </a:solidFill>
                <a:effectLst/>
                <a:latin typeface="SimSun"/>
                <a:cs typeface="SimSun"/>
              </a:rPr>
              <a:t>必须选用</a:t>
            </a:r>
            <a:r>
              <a:rPr lang="zh-CN" sz="1200" b="0" i="1" kern="1200" dirty="0">
                <a:solidFill>
                  <a:schemeClr val="tx1"/>
                </a:solidFill>
                <a:effectLst/>
                <a:latin typeface="SimSun"/>
                <a:cs typeface="SimSun"/>
              </a:rPr>
              <a:t>的，具体</a:t>
            </a:r>
            <a:r>
              <a:rPr lang="zh-CN" altLang="en-US" sz="1200" b="0" i="1" kern="1200" dirty="0">
                <a:solidFill>
                  <a:schemeClr val="tx1"/>
                </a:solidFill>
                <a:effectLst/>
                <a:latin typeface="SimSun"/>
                <a:cs typeface="SimSun"/>
              </a:rPr>
              <a:t>应</a:t>
            </a:r>
            <a:r>
              <a:rPr lang="zh-CN" sz="1200" b="0" i="1" kern="1200" dirty="0">
                <a:solidFill>
                  <a:schemeClr val="tx1"/>
                </a:solidFill>
                <a:effectLst/>
                <a:latin typeface="SimSun"/>
                <a:cs typeface="SimSun"/>
              </a:rPr>
              <a:t>取决于</a:t>
            </a:r>
            <a:r>
              <a:rPr lang="zh-CN" altLang="en-US" sz="1200" b="0" i="1" kern="1200" dirty="0">
                <a:solidFill>
                  <a:schemeClr val="tx1"/>
                </a:solidFill>
                <a:effectLst/>
                <a:latin typeface="SimSun"/>
                <a:cs typeface="SimSun"/>
              </a:rPr>
              <a:t>听</a:t>
            </a:r>
            <a:r>
              <a:rPr lang="zh-CN" sz="1200" b="0" i="1" kern="1200" dirty="0">
                <a:solidFill>
                  <a:schemeClr val="tx1"/>
                </a:solidFill>
                <a:effectLst/>
                <a:latin typeface="SimSun"/>
                <a:cs typeface="SimSun"/>
              </a:rPr>
              <a:t>众的兴趣。</a:t>
            </a:r>
          </a:p>
          <a:p>
            <a:endParaRPr lang="zh-CN" sz="1200" kern="1200" dirty="0">
              <a:solidFill>
                <a:schemeClr val="tx1"/>
              </a:solidFill>
              <a:effectLst/>
              <a:latin typeface="SimSun"/>
              <a:ea typeface="SimSun"/>
              <a:cs typeface="SimSun"/>
            </a:endParaRPr>
          </a:p>
          <a:p>
            <a:r>
              <a:rPr lang="zh-CN" altLang="en-US" sz="1200" b="1" kern="1200" dirty="0">
                <a:solidFill>
                  <a:schemeClr val="tx1"/>
                </a:solidFill>
                <a:effectLst/>
                <a:latin typeface="SimSun"/>
                <a:cs typeface="SimSun"/>
              </a:rPr>
              <a:t>可以这样讲解：</a:t>
            </a:r>
            <a:endParaRPr lang="zh-CN" sz="1200" b="1" kern="1200" dirty="0">
              <a:solidFill>
                <a:schemeClr val="tx1"/>
              </a:solidFill>
              <a:effectLst/>
              <a:latin typeface="SimSun"/>
              <a:cs typeface="SimSun"/>
            </a:endParaRPr>
          </a:p>
          <a:p>
            <a:r>
              <a:rPr lang="zh-CN" sz="1200" kern="1200" dirty="0">
                <a:solidFill>
                  <a:schemeClr val="tx1"/>
                </a:solidFill>
                <a:effectLst/>
                <a:latin typeface="SimSun"/>
                <a:cs typeface="SimSun"/>
              </a:rPr>
              <a:t>关于SOGI的教学与宗教或文化的教学相似 - 我们教授的是“有关”不同宗教的信息，但并不教导学生应该属于这些宗教中的任何一种。</a:t>
            </a:r>
            <a:endParaRPr lang="zh-CN" sz="1200" kern="1200" dirty="0">
              <a:solidFill>
                <a:schemeClr val="tx1"/>
              </a:solidFill>
              <a:effectLst/>
              <a:latin typeface="SimSun"/>
              <a:ea typeface="SimSun"/>
              <a:cs typeface="SimSun"/>
            </a:endParaRPr>
          </a:p>
          <a:p>
            <a:r>
              <a:rPr lang="zh-CN" sz="1200" kern="1200" dirty="0">
                <a:solidFill>
                  <a:schemeClr val="tx1"/>
                </a:solidFill>
                <a:effectLst/>
                <a:latin typeface="SimSun"/>
                <a:cs typeface="SimSun"/>
              </a:rPr>
              <a:t> </a:t>
            </a:r>
            <a:endParaRPr lang="zh-CN" sz="1200" kern="1200" dirty="0">
              <a:solidFill>
                <a:schemeClr val="tx1"/>
              </a:solidFill>
              <a:effectLst/>
              <a:latin typeface="SimSun"/>
              <a:ea typeface="SimSun"/>
              <a:cs typeface="SimSun"/>
            </a:endParaRPr>
          </a:p>
          <a:p>
            <a:r>
              <a:rPr lang="zh-CN" sz="1200" kern="1200" dirty="0">
                <a:solidFill>
                  <a:schemeClr val="tx1"/>
                </a:solidFill>
                <a:effectLst/>
                <a:latin typeface="SimSun"/>
                <a:cs typeface="SimSun"/>
              </a:rPr>
              <a:t>这张幻灯片中列出的课程计划来自SOGI 1 2 3网站。 </a:t>
            </a:r>
            <a:endParaRPr lang="zh-CN" sz="1200" kern="1200" dirty="0">
              <a:solidFill>
                <a:schemeClr val="tx1"/>
              </a:solidFill>
              <a:effectLst/>
              <a:latin typeface="SimSun"/>
              <a:ea typeface="SimSun"/>
              <a:cs typeface="SimSun"/>
            </a:endParaRPr>
          </a:p>
          <a:p>
            <a:r>
              <a:rPr lang="zh-CN" sz="1200" kern="1200" dirty="0">
                <a:solidFill>
                  <a:schemeClr val="tx1"/>
                </a:solidFill>
                <a:effectLst/>
                <a:latin typeface="SimSun"/>
                <a:cs typeface="SimSun"/>
              </a:rPr>
              <a:t> </a:t>
            </a:r>
            <a:endParaRPr lang="zh-CN" sz="1200" kern="1200" dirty="0">
              <a:solidFill>
                <a:schemeClr val="tx1"/>
              </a:solidFill>
              <a:effectLst/>
              <a:latin typeface="SimSun"/>
              <a:ea typeface="SimSun"/>
              <a:cs typeface="SimSun"/>
            </a:endParaRPr>
          </a:p>
          <a:p>
            <a:r>
              <a:rPr lang="zh-CN" sz="1200" kern="1200" dirty="0">
                <a:solidFill>
                  <a:schemeClr val="tx1"/>
                </a:solidFill>
                <a:effectLst/>
                <a:latin typeface="SimSun"/>
                <a:cs typeface="SimSun"/>
              </a:rPr>
              <a:t>教师可以根据自己的想法调整所有课程计划，而所有课程计划都与BC省教学大纲相一致。随着学生的成熟，内容也逐渐成熟。</a:t>
            </a:r>
            <a:endParaRPr lang="zh-CN" sz="1200" kern="1200" dirty="0">
              <a:solidFill>
                <a:schemeClr val="tx1"/>
              </a:solidFill>
              <a:effectLst/>
              <a:latin typeface="SimSun"/>
              <a:ea typeface="SimSun"/>
              <a:cs typeface="SimSun"/>
            </a:endParaRPr>
          </a:p>
          <a:p>
            <a:r>
              <a:rPr lang="zh-CN" sz="1200" kern="1200" dirty="0">
                <a:solidFill>
                  <a:schemeClr val="tx1"/>
                </a:solidFill>
                <a:effectLst/>
                <a:latin typeface="SimSun"/>
                <a:cs typeface="SimSun"/>
              </a:rPr>
              <a:t> </a:t>
            </a:r>
            <a:endParaRPr lang="zh-CN" sz="1200" kern="1200" dirty="0">
              <a:solidFill>
                <a:schemeClr val="tx1"/>
              </a:solidFill>
              <a:effectLst/>
              <a:latin typeface="SimSun"/>
              <a:ea typeface="SimSun"/>
              <a:cs typeface="SimSun"/>
            </a:endParaRPr>
          </a:p>
          <a:p>
            <a:r>
              <a:rPr lang="zh-CN" sz="1200" kern="1200" dirty="0">
                <a:solidFill>
                  <a:schemeClr val="tx1"/>
                </a:solidFill>
                <a:effectLst/>
                <a:latin typeface="SimSun"/>
                <a:cs typeface="SimSun"/>
              </a:rPr>
              <a:t>这些课程计划中的每一个都为教师提供了有关如何在课堂上开始新讨论的建议。要注意材料应如何随着学生的成熟而变化。例如，初级课程将关注于家庭的多样性，而中级课程则讨论我们可能面对的刻板成见。</a:t>
            </a:r>
            <a:endParaRPr lang="zh-CN" sz="1200" kern="1200" dirty="0">
              <a:solidFill>
                <a:schemeClr val="tx1"/>
              </a:solidFill>
              <a:effectLst/>
              <a:latin typeface="SimSun"/>
              <a:ea typeface="SimSun"/>
              <a:cs typeface="SimSun"/>
            </a:endParaRPr>
          </a:p>
        </p:txBody>
      </p:sp>
      <p:sp>
        <p:nvSpPr>
          <p:cNvPr id="4" name="Slide Number Placeholder 3"/>
          <p:cNvSpPr>
            <a:spLocks noGrp="1"/>
          </p:cNvSpPr>
          <p:nvPr>
            <p:ph type="sldNum" sz="quarter" idx="10"/>
          </p:nvPr>
        </p:nvSpPr>
        <p:spPr/>
        <p:txBody>
          <a:bodyPr/>
          <a:lstStyle/>
          <a:p>
            <a:fld id="{F39CA1AD-1862-2B4B-934E-687FB080348F}" type="slidenum">
              <a:rPr lang="en-US" smtClean="0"/>
              <a:t>12</a:t>
            </a:fld>
            <a:endParaRPr lang="zh-CN"/>
          </a:p>
        </p:txBody>
      </p:sp>
    </p:spTree>
    <p:extLst>
      <p:ext uri="{BB962C8B-B14F-4D97-AF65-F5344CB8AC3E}">
        <p14:creationId xmlns:p14="http://schemas.microsoft.com/office/powerpoint/2010/main" val="2204976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sz="1200" kern="1200" dirty="0">
                <a:solidFill>
                  <a:schemeClr val="tx1"/>
                </a:solidFill>
                <a:effectLst/>
                <a:latin typeface="SimSun"/>
                <a:cs typeface="SimSun"/>
              </a:rPr>
              <a:t>2 分钟</a:t>
            </a:r>
          </a:p>
          <a:p>
            <a:endParaRPr lang="zh-CN" sz="1200" kern="1200" dirty="0">
              <a:solidFill>
                <a:schemeClr val="tx1"/>
              </a:solidFill>
              <a:effectLst/>
              <a:latin typeface="SimSun"/>
              <a:ea typeface="SimSun"/>
              <a:cs typeface="SimSun"/>
            </a:endParaRPr>
          </a:p>
          <a:p>
            <a:r>
              <a:rPr lang="zh-CN" sz="1200" b="1" i="1" kern="1200" dirty="0">
                <a:solidFill>
                  <a:schemeClr val="tx1"/>
                </a:solidFill>
                <a:effectLst/>
                <a:latin typeface="SimSun"/>
                <a:cs typeface="SimSun"/>
              </a:rPr>
              <a:t>注意：</a:t>
            </a:r>
            <a:r>
              <a:rPr lang="zh-CN" sz="1200" i="1" kern="1200" dirty="0">
                <a:solidFill>
                  <a:schemeClr val="tx1"/>
                </a:solidFill>
                <a:effectLst/>
                <a:latin typeface="SimSun"/>
                <a:cs typeface="SimSun"/>
              </a:rPr>
              <a:t>这张幻灯片不是</a:t>
            </a:r>
            <a:r>
              <a:rPr lang="zh-CN" altLang="en-US" sz="1200" i="1" kern="1200" dirty="0">
                <a:solidFill>
                  <a:schemeClr val="tx1"/>
                </a:solidFill>
                <a:effectLst/>
                <a:latin typeface="SimSun"/>
                <a:cs typeface="SimSun"/>
              </a:rPr>
              <a:t>必须选用</a:t>
            </a:r>
            <a:r>
              <a:rPr lang="zh-CN" sz="1200" i="1" kern="1200" dirty="0">
                <a:solidFill>
                  <a:schemeClr val="tx1"/>
                </a:solidFill>
                <a:effectLst/>
                <a:latin typeface="SimSun"/>
                <a:cs typeface="SimSun"/>
              </a:rPr>
              <a:t>的，具体</a:t>
            </a:r>
            <a:r>
              <a:rPr lang="zh-CN" altLang="en-US" sz="1200" i="1" kern="1200" dirty="0">
                <a:solidFill>
                  <a:schemeClr val="tx1"/>
                </a:solidFill>
                <a:effectLst/>
                <a:latin typeface="SimSun"/>
                <a:cs typeface="SimSun"/>
              </a:rPr>
              <a:t>应</a:t>
            </a:r>
            <a:r>
              <a:rPr lang="zh-CN" sz="1200" i="1" kern="1200" dirty="0">
                <a:solidFill>
                  <a:schemeClr val="tx1"/>
                </a:solidFill>
                <a:effectLst/>
                <a:latin typeface="SimSun"/>
                <a:cs typeface="SimSun"/>
              </a:rPr>
              <a:t>取决于</a:t>
            </a:r>
            <a:r>
              <a:rPr lang="zh-CN" altLang="en-US" sz="1200" i="1" kern="1200" dirty="0">
                <a:solidFill>
                  <a:schemeClr val="tx1"/>
                </a:solidFill>
                <a:effectLst/>
                <a:latin typeface="SimSun"/>
                <a:cs typeface="SimSun"/>
              </a:rPr>
              <a:t>听</a:t>
            </a:r>
            <a:r>
              <a:rPr lang="zh-CN" sz="1200" i="1" kern="1200" dirty="0">
                <a:solidFill>
                  <a:schemeClr val="tx1"/>
                </a:solidFill>
                <a:effectLst/>
                <a:latin typeface="SimSun"/>
                <a:cs typeface="SimSun"/>
              </a:rPr>
              <a:t>众的兴趣。</a:t>
            </a:r>
            <a:endParaRPr lang="zh-CN" sz="1200" kern="1200" dirty="0">
              <a:solidFill>
                <a:schemeClr val="tx1"/>
              </a:solidFill>
              <a:effectLst/>
              <a:latin typeface="SimSun"/>
              <a:ea typeface="SimSun"/>
              <a:cs typeface="SimSun"/>
            </a:endParaRPr>
          </a:p>
          <a:p>
            <a:endParaRPr lang="zh-CN" sz="1200" kern="1200" dirty="0">
              <a:solidFill>
                <a:schemeClr val="tx1"/>
              </a:solidFill>
              <a:effectLst/>
              <a:latin typeface="SimSun"/>
              <a:ea typeface="SimSun"/>
              <a:cs typeface="SimSun"/>
            </a:endParaRPr>
          </a:p>
          <a:p>
            <a:r>
              <a:rPr lang="zh-CN" altLang="en-US" sz="1200" b="1" kern="1200" dirty="0">
                <a:solidFill>
                  <a:schemeClr val="tx1"/>
                </a:solidFill>
                <a:effectLst/>
                <a:latin typeface="SimSun"/>
                <a:cs typeface="SimSun"/>
              </a:rPr>
              <a:t>可以这样讲解：</a:t>
            </a:r>
            <a:endParaRPr lang="zh-CN" sz="1200" b="1" kern="1200" dirty="0">
              <a:solidFill>
                <a:schemeClr val="tx1"/>
              </a:solidFill>
              <a:effectLst/>
              <a:latin typeface="SimSun"/>
              <a:cs typeface="SimSun"/>
            </a:endParaRPr>
          </a:p>
          <a:p>
            <a:r>
              <a:rPr lang="zh-CN" sz="1200" kern="1200" dirty="0">
                <a:solidFill>
                  <a:schemeClr val="tx1"/>
                </a:solidFill>
                <a:effectLst/>
                <a:latin typeface="SimSun"/>
                <a:cs typeface="SimSun"/>
              </a:rPr>
              <a:t>关于SOGI的教学与宗教或文化的教学相似 - 我们教授的是“有关”不同宗教的信息，但并不教导学生应该属于这些宗教中的任何一种。</a:t>
            </a:r>
          </a:p>
          <a:p>
            <a:endParaRPr lang="zh-CN" sz="1200" kern="1200" dirty="0">
              <a:solidFill>
                <a:schemeClr val="tx1"/>
              </a:solidFill>
              <a:effectLst/>
              <a:latin typeface="SimSun"/>
              <a:ea typeface="SimSun"/>
              <a:cs typeface="SimSun"/>
            </a:endParaRPr>
          </a:p>
          <a:p>
            <a:r>
              <a:rPr lang="zh-CN" sz="1200" kern="1200" dirty="0">
                <a:solidFill>
                  <a:schemeClr val="tx1"/>
                </a:solidFill>
                <a:effectLst/>
                <a:latin typeface="SimSun"/>
                <a:cs typeface="SimSun"/>
              </a:rPr>
              <a:t>教师可以根据自己的想法调整所有课程计划，而所有课程计划都与BC省教学大纲相一致。随着学生成熟</a:t>
            </a:r>
            <a:r>
              <a:rPr lang="zh-CN" altLang="en-US" sz="1200" kern="1200" dirty="0">
                <a:solidFill>
                  <a:schemeClr val="tx1"/>
                </a:solidFill>
                <a:effectLst/>
                <a:latin typeface="SimSun"/>
                <a:cs typeface="SimSun"/>
              </a:rPr>
              <a:t>度的增加</a:t>
            </a:r>
            <a:r>
              <a:rPr lang="zh-CN" sz="1200" kern="1200" dirty="0">
                <a:solidFill>
                  <a:schemeClr val="tx1"/>
                </a:solidFill>
                <a:effectLst/>
                <a:latin typeface="SimSun"/>
                <a:cs typeface="SimSun"/>
              </a:rPr>
              <a:t>，内容</a:t>
            </a:r>
            <a:r>
              <a:rPr lang="zh-CN" altLang="en-US" sz="1200" kern="1200" dirty="0">
                <a:solidFill>
                  <a:schemeClr val="tx1"/>
                </a:solidFill>
                <a:effectLst/>
                <a:latin typeface="SimSun"/>
                <a:cs typeface="SimSun"/>
              </a:rPr>
              <a:t>的深度</a:t>
            </a:r>
            <a:r>
              <a:rPr lang="zh-CN" sz="1200" kern="1200" dirty="0">
                <a:solidFill>
                  <a:schemeClr val="tx1"/>
                </a:solidFill>
                <a:effectLst/>
                <a:latin typeface="SimSun"/>
                <a:cs typeface="SimSun"/>
              </a:rPr>
              <a:t>也逐渐</a:t>
            </a:r>
            <a:r>
              <a:rPr lang="zh-CN" altLang="en-US" sz="1200" kern="1200" dirty="0">
                <a:solidFill>
                  <a:schemeClr val="tx1"/>
                </a:solidFill>
                <a:effectLst/>
                <a:latin typeface="SimSun"/>
                <a:cs typeface="SimSun"/>
              </a:rPr>
              <a:t>增加</a:t>
            </a:r>
            <a:r>
              <a:rPr lang="zh-CN" sz="1200" kern="1200" dirty="0">
                <a:solidFill>
                  <a:schemeClr val="tx1"/>
                </a:solidFill>
                <a:effectLst/>
                <a:latin typeface="SimSun"/>
                <a:cs typeface="SimSun"/>
              </a:rPr>
              <a:t>。</a:t>
            </a:r>
          </a:p>
          <a:p>
            <a:endParaRPr lang="zh-CN" sz="1200" b="1" kern="1200" dirty="0">
              <a:solidFill>
                <a:schemeClr val="tx1"/>
              </a:solidFill>
              <a:effectLst/>
              <a:latin typeface="SimSun"/>
              <a:ea typeface="SimSun"/>
              <a:cs typeface="SimSu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200" kern="1200" dirty="0">
                <a:solidFill>
                  <a:schemeClr val="tx1"/>
                </a:solidFill>
                <a:effectLst/>
                <a:latin typeface="SimSun"/>
                <a:cs typeface="SimSun"/>
              </a:rPr>
              <a:t>这张幻灯片中列出的课程计划来自SOGI 1 2 3网站。这些课程计划中的每一个都为教师提供了有关如何在课堂上开始新讨论的建议。主题范围可涉及科学、原住民观点以及文学中的对性别刻板印象等等。</a:t>
            </a:r>
          </a:p>
        </p:txBody>
      </p:sp>
      <p:sp>
        <p:nvSpPr>
          <p:cNvPr id="4" name="Slide Number Placeholder 3"/>
          <p:cNvSpPr>
            <a:spLocks noGrp="1"/>
          </p:cNvSpPr>
          <p:nvPr>
            <p:ph type="sldNum" sz="quarter" idx="10"/>
          </p:nvPr>
        </p:nvSpPr>
        <p:spPr/>
        <p:txBody>
          <a:bodyPr/>
          <a:lstStyle/>
          <a:p>
            <a:fld id="{F39CA1AD-1862-2B4B-934E-687FB080348F}" type="slidenum">
              <a:rPr lang="en-US" smtClean="0"/>
              <a:t>13</a:t>
            </a:fld>
            <a:endParaRPr lang="zh-CN"/>
          </a:p>
        </p:txBody>
      </p:sp>
    </p:spTree>
    <p:extLst>
      <p:ext uri="{BB962C8B-B14F-4D97-AF65-F5344CB8AC3E}">
        <p14:creationId xmlns:p14="http://schemas.microsoft.com/office/powerpoint/2010/main" val="3837109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sz="1200" kern="1200" dirty="0">
                <a:solidFill>
                  <a:schemeClr val="tx1"/>
                </a:solidFill>
                <a:effectLst/>
                <a:latin typeface="SimSun"/>
                <a:cs typeface="SimSun"/>
              </a:rPr>
              <a:t>2 分钟</a:t>
            </a:r>
          </a:p>
          <a:p>
            <a:endParaRPr lang="zh-CN" sz="1200" kern="1200" dirty="0">
              <a:solidFill>
                <a:schemeClr val="tx1"/>
              </a:solidFill>
              <a:effectLst/>
              <a:latin typeface="SimSun"/>
              <a:ea typeface="SimSun"/>
              <a:cs typeface="SimSun"/>
            </a:endParaRPr>
          </a:p>
          <a:p>
            <a:r>
              <a:rPr lang="zh-CN" sz="1200" b="1" i="1" kern="1200" dirty="0">
                <a:solidFill>
                  <a:schemeClr val="tx1"/>
                </a:solidFill>
                <a:effectLst/>
                <a:latin typeface="SimSun"/>
                <a:cs typeface="SimSun"/>
              </a:rPr>
              <a:t>注意：</a:t>
            </a:r>
            <a:r>
              <a:rPr lang="zh-CN" sz="1200" i="1" kern="1200" dirty="0">
                <a:solidFill>
                  <a:schemeClr val="tx1"/>
                </a:solidFill>
                <a:effectLst/>
                <a:latin typeface="SimSun"/>
                <a:cs typeface="SimSun"/>
              </a:rPr>
              <a:t>这张幻灯片</a:t>
            </a:r>
            <a:r>
              <a:rPr lang="zh-CN" altLang="en-US" sz="1200" i="1" kern="1200" dirty="0">
                <a:solidFill>
                  <a:schemeClr val="tx1"/>
                </a:solidFill>
                <a:effectLst/>
                <a:latin typeface="SimSun"/>
                <a:cs typeface="SimSun"/>
              </a:rPr>
              <a:t>不是必须选用的</a:t>
            </a:r>
            <a:r>
              <a:rPr lang="zh-CN" sz="1200" i="1" kern="1200" dirty="0">
                <a:solidFill>
                  <a:schemeClr val="tx1"/>
                </a:solidFill>
                <a:effectLst/>
                <a:latin typeface="SimSun"/>
                <a:cs typeface="SimSun"/>
              </a:rPr>
              <a:t>，具体取</a:t>
            </a:r>
            <a:r>
              <a:rPr lang="zh-CN" altLang="en-US" sz="1200" i="1" kern="1200" dirty="0">
                <a:solidFill>
                  <a:schemeClr val="tx1"/>
                </a:solidFill>
                <a:effectLst/>
                <a:latin typeface="SimSun"/>
                <a:cs typeface="SimSun"/>
              </a:rPr>
              <a:t>应</a:t>
            </a:r>
            <a:r>
              <a:rPr lang="zh-CN" sz="1200" i="1" kern="1200" dirty="0">
                <a:solidFill>
                  <a:schemeClr val="tx1"/>
                </a:solidFill>
                <a:effectLst/>
                <a:latin typeface="SimSun"/>
                <a:cs typeface="SimSun"/>
              </a:rPr>
              <a:t>决于</a:t>
            </a:r>
            <a:r>
              <a:rPr lang="zh-CN" altLang="en-US" sz="1200" i="1" kern="1200" dirty="0">
                <a:solidFill>
                  <a:schemeClr val="tx1"/>
                </a:solidFill>
                <a:effectLst/>
                <a:latin typeface="SimSun"/>
                <a:cs typeface="SimSun"/>
              </a:rPr>
              <a:t>听</a:t>
            </a:r>
            <a:r>
              <a:rPr lang="zh-CN" sz="1200" i="1" kern="1200" dirty="0">
                <a:solidFill>
                  <a:schemeClr val="tx1"/>
                </a:solidFill>
                <a:effectLst/>
                <a:latin typeface="SimSun"/>
                <a:cs typeface="SimSun"/>
              </a:rPr>
              <a:t>众的兴趣。</a:t>
            </a:r>
            <a:endParaRPr lang="zh-CN" sz="1200" kern="1200" dirty="0">
              <a:solidFill>
                <a:schemeClr val="tx1"/>
              </a:solidFill>
              <a:effectLst/>
              <a:latin typeface="SimSun"/>
              <a:ea typeface="SimSun"/>
              <a:cs typeface="SimSun"/>
            </a:endParaRPr>
          </a:p>
          <a:p>
            <a:endParaRPr lang="zh-CN" sz="1200" kern="1200" dirty="0">
              <a:solidFill>
                <a:schemeClr val="tx1"/>
              </a:solidFill>
              <a:effectLst/>
              <a:latin typeface="SimSun"/>
              <a:ea typeface="SimSun"/>
              <a:cs typeface="SimSun"/>
            </a:endParaRPr>
          </a:p>
          <a:p>
            <a:r>
              <a:rPr lang="zh-CN" sz="1200" kern="1200" dirty="0">
                <a:solidFill>
                  <a:schemeClr val="tx1"/>
                </a:solidFill>
                <a:effectLst/>
                <a:latin typeface="SimSun"/>
                <a:cs typeface="SimSun"/>
              </a:rPr>
              <a:t>GSA是“Gay Straight Alliance”或“Gender Sexuality Alliance”的英文缩写，意思是同性恋异性恋联盟或性与性别多元化认知联盟。还有像QSA（Queer Straight Alliance）这样的名字。</a:t>
            </a:r>
          </a:p>
          <a:p>
            <a:endParaRPr lang="zh-CN" sz="1200" kern="1200" dirty="0">
              <a:solidFill>
                <a:schemeClr val="tx1"/>
              </a:solidFill>
              <a:effectLst/>
              <a:latin typeface="SimSun"/>
              <a:ea typeface="SimSun"/>
              <a:cs typeface="SimSun"/>
            </a:endParaRPr>
          </a:p>
          <a:p>
            <a:r>
              <a:rPr lang="zh-CN" sz="1200" kern="1200" dirty="0">
                <a:solidFill>
                  <a:schemeClr val="tx1"/>
                </a:solidFill>
                <a:effectLst/>
                <a:latin typeface="SimSun"/>
                <a:cs typeface="SimSun"/>
              </a:rPr>
              <a:t>GSA和QSA通常由学生管理，确保所有学生在学校有一个安全的地方。该小组将由一名工作人员主持，该小组将经常开会讨论一些话题、组织活动并相互支持。</a:t>
            </a:r>
          </a:p>
        </p:txBody>
      </p:sp>
      <p:sp>
        <p:nvSpPr>
          <p:cNvPr id="4" name="Slide Number Placeholder 3"/>
          <p:cNvSpPr>
            <a:spLocks noGrp="1"/>
          </p:cNvSpPr>
          <p:nvPr>
            <p:ph type="sldNum" sz="quarter" idx="10"/>
          </p:nvPr>
        </p:nvSpPr>
        <p:spPr/>
        <p:txBody>
          <a:bodyPr/>
          <a:lstStyle/>
          <a:p>
            <a:fld id="{F39CA1AD-1862-2B4B-934E-687FB080348F}" type="slidenum">
              <a:rPr lang="en-US" smtClean="0"/>
              <a:t>14</a:t>
            </a:fld>
            <a:endParaRPr lang="zh-CN"/>
          </a:p>
        </p:txBody>
      </p:sp>
    </p:spTree>
    <p:extLst>
      <p:ext uri="{BB962C8B-B14F-4D97-AF65-F5344CB8AC3E}">
        <p14:creationId xmlns:p14="http://schemas.microsoft.com/office/powerpoint/2010/main" val="4220133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sz="1200" kern="1200" dirty="0">
                <a:solidFill>
                  <a:schemeClr val="tx1"/>
                </a:solidFill>
                <a:effectLst/>
                <a:latin typeface="SimSun"/>
                <a:cs typeface="SimSun"/>
              </a:rPr>
              <a:t>8 分钟</a:t>
            </a:r>
          </a:p>
          <a:p>
            <a:endParaRPr lang="zh-CN" sz="1200" b="1" i="1" kern="1200" dirty="0">
              <a:solidFill>
                <a:schemeClr val="tx1"/>
              </a:solidFill>
              <a:effectLst/>
              <a:latin typeface="SimSun"/>
              <a:ea typeface="SimSun"/>
              <a:cs typeface="SimSun"/>
            </a:endParaRPr>
          </a:p>
          <a:p>
            <a:r>
              <a:rPr lang="zh-CN" sz="1200" b="1" i="1" kern="1200" dirty="0">
                <a:solidFill>
                  <a:schemeClr val="tx1"/>
                </a:solidFill>
                <a:effectLst/>
                <a:latin typeface="SimSun"/>
                <a:cs typeface="SimSun"/>
              </a:rPr>
              <a:t>任务：</a:t>
            </a:r>
            <a:r>
              <a:rPr lang="zh-CN" sz="1200" i="1" kern="1200" dirty="0">
                <a:solidFill>
                  <a:schemeClr val="tx1"/>
                </a:solidFill>
                <a:effectLst/>
                <a:latin typeface="SimSun"/>
                <a:cs typeface="SimSun"/>
              </a:rPr>
              <a:t>介绍并播放最适合现有观众的视频。</a:t>
            </a:r>
            <a:endParaRPr lang="zh-CN" sz="1200" kern="1200" dirty="0">
              <a:solidFill>
                <a:schemeClr val="tx1"/>
              </a:solidFill>
              <a:effectLst/>
              <a:latin typeface="SimSun"/>
              <a:ea typeface="SimSun"/>
              <a:cs typeface="SimSun"/>
            </a:endParaRPr>
          </a:p>
          <a:p>
            <a:endParaRPr lang="zh-CN" sz="1200" kern="1200" dirty="0">
              <a:solidFill>
                <a:schemeClr val="tx1"/>
              </a:solidFill>
              <a:effectLst/>
              <a:latin typeface="SimSun"/>
              <a:ea typeface="SimSun"/>
              <a:cs typeface="SimSun"/>
            </a:endParaRPr>
          </a:p>
          <a:p>
            <a:br>
              <a:rPr dirty="0"/>
            </a:br>
            <a:r>
              <a:rPr lang="zh-CN" altLang="en-US" sz="1200" b="1" kern="1200" dirty="0">
                <a:solidFill>
                  <a:schemeClr val="tx1"/>
                </a:solidFill>
                <a:effectLst/>
                <a:latin typeface="SimSun"/>
                <a:cs typeface="SimSun"/>
              </a:rPr>
              <a:t>可以这样讲解：</a:t>
            </a:r>
            <a:r>
              <a:rPr lang="zh-CN" sz="1200" b="1" kern="1200" dirty="0">
                <a:solidFill>
                  <a:schemeClr val="tx1"/>
                </a:solidFill>
                <a:effectLst/>
                <a:latin typeface="SimSun"/>
                <a:cs typeface="SimSun"/>
              </a:rPr>
              <a:t> </a:t>
            </a:r>
            <a:endParaRPr lang="zh-CN" sz="1200" kern="1200" dirty="0">
              <a:solidFill>
                <a:schemeClr val="tx1"/>
              </a:solidFill>
              <a:effectLst/>
              <a:latin typeface="SimSun"/>
              <a:ea typeface="SimSun"/>
              <a:cs typeface="SimSun"/>
            </a:endParaRPr>
          </a:p>
          <a:p>
            <a:r>
              <a:rPr lang="zh-CN" sz="1200" kern="1200" dirty="0">
                <a:solidFill>
                  <a:schemeClr val="tx1"/>
                </a:solidFill>
                <a:effectLst/>
                <a:latin typeface="SimSun"/>
                <a:cs typeface="SimSun"/>
              </a:rPr>
              <a:t>接下来，我们将观看SOGI 1 2 3家长资源视频，该视频可让您更深入地了解SOGI包容教育和SOGI 1 2 3在课堂中是什么样子的。</a:t>
            </a:r>
          </a:p>
          <a:p>
            <a:endParaRPr lang="zh-CN" dirty="0"/>
          </a:p>
        </p:txBody>
      </p:sp>
      <p:sp>
        <p:nvSpPr>
          <p:cNvPr id="4" name="Slide Number Placeholder 3"/>
          <p:cNvSpPr>
            <a:spLocks noGrp="1"/>
          </p:cNvSpPr>
          <p:nvPr>
            <p:ph type="sldNum" sz="quarter" idx="10"/>
          </p:nvPr>
        </p:nvSpPr>
        <p:spPr/>
        <p:txBody>
          <a:bodyPr/>
          <a:lstStyle/>
          <a:p>
            <a:fld id="{F39CA1AD-1862-2B4B-934E-687FB080348F}" type="slidenum">
              <a:rPr lang="en-US" smtClean="0"/>
              <a:t>15</a:t>
            </a:fld>
            <a:endParaRPr lang="zh-CN"/>
          </a:p>
        </p:txBody>
      </p:sp>
    </p:spTree>
    <p:extLst>
      <p:ext uri="{BB962C8B-B14F-4D97-AF65-F5344CB8AC3E}">
        <p14:creationId xmlns:p14="http://schemas.microsoft.com/office/powerpoint/2010/main" val="977303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sz="1200" kern="1200" dirty="0">
                <a:solidFill>
                  <a:schemeClr val="tx1"/>
                </a:solidFill>
                <a:effectLst/>
                <a:latin typeface="SimSun"/>
                <a:cs typeface="SimSun"/>
              </a:rPr>
              <a:t>2 分钟</a:t>
            </a:r>
          </a:p>
          <a:p>
            <a:endParaRPr lang="zh-CN" sz="1200" kern="1200" dirty="0">
              <a:solidFill>
                <a:schemeClr val="tx1"/>
              </a:solidFill>
              <a:effectLst/>
              <a:latin typeface="SimSun"/>
              <a:ea typeface="SimSun"/>
              <a:cs typeface="SimSun"/>
            </a:endParaRPr>
          </a:p>
          <a:p>
            <a:r>
              <a:rPr lang="zh-CN" sz="1200" b="1" i="1" kern="1200" dirty="0">
                <a:solidFill>
                  <a:schemeClr val="tx1"/>
                </a:solidFill>
                <a:effectLst/>
                <a:latin typeface="SimSun"/>
                <a:cs typeface="SimSun"/>
              </a:rPr>
              <a:t>任务：</a:t>
            </a:r>
            <a:r>
              <a:rPr lang="zh-CN" sz="1200" b="0" i="1" kern="1200" dirty="0">
                <a:solidFill>
                  <a:schemeClr val="tx1"/>
                </a:solidFill>
                <a:effectLst/>
                <a:latin typeface="SimSun"/>
                <a:cs typeface="SimSun"/>
              </a:rPr>
              <a:t>分发在SOGIeducation.org/parents上找到的家长手册 </a:t>
            </a:r>
            <a:endParaRPr lang="zh-CN" sz="1200" b="1" i="1" kern="1200" dirty="0">
              <a:solidFill>
                <a:schemeClr val="tx1"/>
              </a:solidFill>
              <a:effectLst/>
              <a:latin typeface="SimSun"/>
              <a:ea typeface="SimSun"/>
              <a:cs typeface="SimSun"/>
            </a:endParaRPr>
          </a:p>
          <a:p>
            <a:br>
              <a:rPr dirty="0"/>
            </a:br>
            <a:r>
              <a:rPr lang="zh-CN" altLang="en-US" sz="1200" b="1" kern="1200" dirty="0">
                <a:solidFill>
                  <a:schemeClr val="tx1"/>
                </a:solidFill>
                <a:effectLst/>
                <a:latin typeface="SimSun"/>
                <a:cs typeface="SimSun"/>
              </a:rPr>
              <a:t>可以这样讲解：</a:t>
            </a:r>
            <a:r>
              <a:rPr lang="zh-CN" sz="1200" b="1" kern="1200" dirty="0">
                <a:solidFill>
                  <a:schemeClr val="tx1"/>
                </a:solidFill>
                <a:effectLst/>
                <a:latin typeface="SimSun"/>
                <a:cs typeface="SimSun"/>
              </a:rPr>
              <a:t> </a:t>
            </a:r>
            <a:endParaRPr lang="zh-CN" baseline="0" dirty="0"/>
          </a:p>
          <a:p>
            <a:r>
              <a:rPr lang="zh-CN" dirty="0">
                <a:latin typeface="SimSun"/>
                <a:cs typeface="SimSun"/>
              </a:rPr>
              <a:t>孩子们有疑问，而我们可以和他们一起保持好奇。在家里，您和您的孩子可以在一个具有接纳性的地方，以开放的心态来谈论性取向和性别认同的话题。例如，对于年龄较大的孩子，父母可以提出一个他们愿意提供帮助的场景。“我怎么告诉奶奶，我们的朋友是同性恋是没关系的？”</a:t>
            </a:r>
          </a:p>
          <a:p>
            <a:endParaRPr lang="zh-CN" baseline="0" dirty="0"/>
          </a:p>
          <a:p>
            <a:r>
              <a:rPr lang="zh-CN" sz="1200" b="0" i="0" kern="1200" dirty="0">
                <a:solidFill>
                  <a:schemeClr val="tx1"/>
                </a:solidFill>
                <a:effectLst/>
                <a:latin typeface="SimSun"/>
                <a:cs typeface="SimSun"/>
              </a:rPr>
              <a:t>与您孩子的老师谈谈，了解他们在课堂上教授的内容，以及SOGI包容性教育在您孩子的学校进行得怎么样。</a:t>
            </a:r>
          </a:p>
          <a:p>
            <a:endParaRPr lang="zh-CN" sz="1200" b="0" i="0" kern="1200" dirty="0">
              <a:solidFill>
                <a:schemeClr val="tx1"/>
              </a:solidFill>
              <a:effectLst/>
              <a:latin typeface="SimSun"/>
              <a:ea typeface="SimSun"/>
              <a:cs typeface="SimSu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200" b="0" i="0" kern="1200" baseline="0" dirty="0">
                <a:solidFill>
                  <a:schemeClr val="tx1"/>
                </a:solidFill>
                <a:effectLst/>
                <a:latin typeface="SimSun"/>
                <a:cs typeface="SimSun"/>
              </a:rPr>
              <a:t>选择与年龄相适合的有关SOGI的书籍在家阅读并与孩子讨论。</a:t>
            </a:r>
            <a:endParaRPr lang="zh-CN" sz="1200" b="0" i="0" kern="1200" dirty="0">
              <a:solidFill>
                <a:schemeClr val="tx1"/>
              </a:solidFill>
              <a:effectLst/>
              <a:latin typeface="SimSun"/>
              <a:ea typeface="SimSun"/>
              <a:cs typeface="SimSun"/>
            </a:endParaRPr>
          </a:p>
          <a:p>
            <a:endParaRPr lang="zh-CN" sz="1200" b="0" i="0" kern="1200" baseline="0" dirty="0">
              <a:solidFill>
                <a:schemeClr val="tx1"/>
              </a:solidFill>
              <a:effectLst/>
              <a:latin typeface="SimSun"/>
              <a:ea typeface="SimSun"/>
              <a:cs typeface="SimSun"/>
            </a:endParaRPr>
          </a:p>
          <a:p>
            <a:r>
              <a:rPr lang="zh-CN" sz="1200" b="0" i="0" kern="1200" baseline="0" dirty="0">
                <a:solidFill>
                  <a:schemeClr val="tx1"/>
                </a:solidFill>
                <a:effectLst/>
                <a:latin typeface="SimSun"/>
                <a:cs typeface="SimSun"/>
              </a:rPr>
              <a:t>观看SOGIeducation.org上的视频，并浏览该网站上了解更多BC省发生的事情。</a:t>
            </a:r>
          </a:p>
          <a:p>
            <a:endParaRPr lang="zh-CN" sz="1200" b="0" i="0" kern="1200" baseline="0" dirty="0">
              <a:solidFill>
                <a:schemeClr val="tx1"/>
              </a:solidFill>
              <a:effectLst/>
              <a:latin typeface="SimSun"/>
              <a:ea typeface="SimSun"/>
              <a:cs typeface="SimSun"/>
            </a:endParaRPr>
          </a:p>
        </p:txBody>
      </p:sp>
      <p:sp>
        <p:nvSpPr>
          <p:cNvPr id="4" name="Slide Number Placeholder 3"/>
          <p:cNvSpPr>
            <a:spLocks noGrp="1"/>
          </p:cNvSpPr>
          <p:nvPr>
            <p:ph type="sldNum" sz="quarter" idx="10"/>
          </p:nvPr>
        </p:nvSpPr>
        <p:spPr/>
        <p:txBody>
          <a:bodyPr/>
          <a:lstStyle/>
          <a:p>
            <a:fld id="{F39CA1AD-1862-2B4B-934E-687FB080348F}" type="slidenum">
              <a:rPr lang="en-US" smtClean="0"/>
              <a:t>16</a:t>
            </a:fld>
            <a:endParaRPr lang="zh-CN"/>
          </a:p>
        </p:txBody>
      </p:sp>
    </p:spTree>
    <p:extLst>
      <p:ext uri="{BB962C8B-B14F-4D97-AF65-F5344CB8AC3E}">
        <p14:creationId xmlns:p14="http://schemas.microsoft.com/office/powerpoint/2010/main" val="2385275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sz="1200" kern="1200" dirty="0">
                <a:solidFill>
                  <a:schemeClr val="tx1"/>
                </a:solidFill>
                <a:effectLst/>
                <a:latin typeface="SimSun"/>
                <a:cs typeface="SimSun"/>
              </a:rPr>
              <a:t>1分钟</a:t>
            </a:r>
          </a:p>
          <a:p>
            <a:endParaRPr lang="zh-CN" sz="1200" b="1" i="1" kern="1200" dirty="0">
              <a:solidFill>
                <a:schemeClr val="tx1"/>
              </a:solidFill>
              <a:effectLst/>
              <a:latin typeface="SimSun"/>
              <a:ea typeface="SimSun"/>
              <a:cs typeface="SimSun"/>
            </a:endParaRPr>
          </a:p>
          <a:p>
            <a:r>
              <a:rPr lang="zh-CN" sz="1200" b="1" i="1" kern="1200" dirty="0">
                <a:solidFill>
                  <a:schemeClr val="tx1"/>
                </a:solidFill>
                <a:effectLst/>
                <a:latin typeface="SimSun"/>
                <a:cs typeface="SimSun"/>
              </a:rPr>
              <a:t>任务</a:t>
            </a:r>
            <a:r>
              <a:rPr lang="zh-CN" sz="1200" i="1" kern="1200" dirty="0">
                <a:solidFill>
                  <a:schemeClr val="tx1"/>
                </a:solidFill>
                <a:effectLst/>
                <a:latin typeface="SimSun"/>
                <a:cs typeface="SimSun"/>
              </a:rPr>
              <a:t>：鼓励与会者通过与您一对一联系、访问SOGIeducation.org、联系孩子的老师或SOGI学校负责人，了解更多信息并找到问题的答案。</a:t>
            </a:r>
            <a:endParaRPr lang="zh-CN" sz="1200" kern="1200" dirty="0">
              <a:solidFill>
                <a:schemeClr val="tx1"/>
              </a:solidFill>
              <a:effectLst/>
              <a:latin typeface="SimSun"/>
              <a:ea typeface="SimSun"/>
              <a:cs typeface="SimSun"/>
            </a:endParaRPr>
          </a:p>
          <a:p>
            <a:endParaRPr lang="zh-CN" sz="1200" b="1" i="1" kern="1200" dirty="0">
              <a:solidFill>
                <a:schemeClr val="tx1"/>
              </a:solidFill>
              <a:effectLst/>
              <a:latin typeface="SimSun"/>
              <a:ea typeface="SimSun"/>
              <a:cs typeface="SimSun"/>
            </a:endParaRPr>
          </a:p>
          <a:p>
            <a:r>
              <a:rPr lang="zh-CN" sz="1200" b="1" i="1" kern="1200" dirty="0">
                <a:solidFill>
                  <a:schemeClr val="tx1"/>
                </a:solidFill>
                <a:effectLst/>
                <a:latin typeface="SimSun"/>
                <a:cs typeface="SimSun"/>
              </a:rPr>
              <a:t>扩展活动：</a:t>
            </a:r>
            <a:r>
              <a:rPr lang="zh-CN" sz="1200" i="1" kern="1200" dirty="0">
                <a:solidFill>
                  <a:schemeClr val="tx1"/>
                </a:solidFill>
                <a:effectLst/>
                <a:latin typeface="SimSun"/>
                <a:cs typeface="SimSun"/>
              </a:rPr>
              <a:t>如果时间允许，请开放讨论。 </a:t>
            </a:r>
            <a:endParaRPr lang="zh-CN" sz="1200" kern="1200" dirty="0">
              <a:solidFill>
                <a:schemeClr val="tx1"/>
              </a:solidFill>
              <a:effectLst/>
              <a:latin typeface="SimSun"/>
              <a:ea typeface="SimSun"/>
              <a:cs typeface="SimSun"/>
            </a:endParaRPr>
          </a:p>
          <a:p>
            <a:br>
              <a:rPr dirty="0"/>
            </a:br>
            <a:r>
              <a:rPr lang="zh-CN" altLang="en-US" sz="1200" b="1" i="0" kern="1200" dirty="0">
                <a:solidFill>
                  <a:schemeClr val="tx1"/>
                </a:solidFill>
                <a:effectLst/>
                <a:latin typeface="SimSun"/>
                <a:cs typeface="SimSun"/>
              </a:rPr>
              <a:t>可以这样讲解：</a:t>
            </a:r>
            <a:r>
              <a:rPr lang="zh-CN" sz="1200" b="1" i="0" kern="1200" dirty="0">
                <a:solidFill>
                  <a:schemeClr val="tx1"/>
                </a:solidFill>
                <a:effectLst/>
                <a:latin typeface="SimSun"/>
                <a:cs typeface="SimSun"/>
              </a:rPr>
              <a:t> </a:t>
            </a:r>
            <a:endParaRPr lang="zh-CN" sz="1200" i="0" kern="1200" dirty="0">
              <a:solidFill>
                <a:schemeClr val="tx1"/>
              </a:solidFill>
              <a:effectLst/>
              <a:latin typeface="SimSun"/>
              <a:ea typeface="SimSun"/>
              <a:cs typeface="SimSun"/>
            </a:endParaRPr>
          </a:p>
          <a:p>
            <a:r>
              <a:rPr lang="zh-CN" sz="1200" kern="1200" dirty="0">
                <a:solidFill>
                  <a:schemeClr val="tx1"/>
                </a:solidFill>
                <a:effectLst/>
                <a:latin typeface="SimSun"/>
                <a:cs typeface="SimSun"/>
              </a:rPr>
              <a:t>感谢您的参加和了解！</a:t>
            </a:r>
          </a:p>
          <a:p>
            <a:endParaRPr lang="zh-CN" baseline="0" dirty="0"/>
          </a:p>
        </p:txBody>
      </p:sp>
      <p:sp>
        <p:nvSpPr>
          <p:cNvPr id="4" name="Slide Number Placeholder 3"/>
          <p:cNvSpPr>
            <a:spLocks noGrp="1"/>
          </p:cNvSpPr>
          <p:nvPr>
            <p:ph type="sldNum" sz="quarter" idx="10"/>
          </p:nvPr>
        </p:nvSpPr>
        <p:spPr/>
        <p:txBody>
          <a:bodyPr/>
          <a:lstStyle/>
          <a:p>
            <a:fld id="{F39CA1AD-1862-2B4B-934E-687FB080348F}" type="slidenum">
              <a:rPr lang="en-US" smtClean="0"/>
              <a:t>17</a:t>
            </a:fld>
            <a:endParaRPr lang="zh-CN"/>
          </a:p>
        </p:txBody>
      </p:sp>
    </p:spTree>
    <p:extLst>
      <p:ext uri="{BB962C8B-B14F-4D97-AF65-F5344CB8AC3E}">
        <p14:creationId xmlns:p14="http://schemas.microsoft.com/office/powerpoint/2010/main" val="109995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39CA1AD-1862-2B4B-934E-687FB080348F}" type="slidenum">
              <a:rPr lang="en-US" smtClean="0"/>
              <a:t>18</a:t>
            </a:fld>
            <a:endParaRPr lang="zh-CN"/>
          </a:p>
        </p:txBody>
      </p:sp>
    </p:spTree>
    <p:extLst>
      <p:ext uri="{BB962C8B-B14F-4D97-AF65-F5344CB8AC3E}">
        <p14:creationId xmlns:p14="http://schemas.microsoft.com/office/powerpoint/2010/main" val="19519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a:latin typeface="Cambria" panose="02040503050406030204" pitchFamily="18" charset="0"/>
                <a:ea typeface="SimSun" panose="02010600030101010101" pitchFamily="2" charset="-122"/>
                <a:cs typeface="SimSun"/>
              </a:rPr>
              <a:t>1分钟 </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sz="1200" kern="1200" dirty="0">
              <a:solidFill>
                <a:schemeClr val="tx1"/>
              </a:solidFill>
              <a:effectLst/>
              <a:latin typeface="Cambria" panose="02040503050406030204" pitchFamily="18" charset="0"/>
              <a:ea typeface="SimSun" panose="02010600030101010101" pitchFamily="2" charset="-122"/>
              <a:cs typeface="SimSun"/>
            </a:endParaRPr>
          </a:p>
          <a:p>
            <a:r>
              <a:rPr lang="zh-CN" sz="1200" b="1" i="1" kern="1200" dirty="0">
                <a:solidFill>
                  <a:schemeClr val="tx1"/>
                </a:solidFill>
                <a:effectLst/>
                <a:latin typeface="Cambria" panose="02040503050406030204" pitchFamily="18" charset="0"/>
                <a:ea typeface="SimSun" panose="02010600030101010101" pitchFamily="2" charset="-122"/>
                <a:cs typeface="SimSun"/>
              </a:rPr>
              <a:t>注意：</a:t>
            </a:r>
            <a:r>
              <a:rPr lang="zh-CN" sz="1200" b="0" i="1" kern="1200" dirty="0">
                <a:solidFill>
                  <a:schemeClr val="tx1"/>
                </a:solidFill>
                <a:effectLst/>
                <a:latin typeface="Cambria" panose="02040503050406030204" pitchFamily="18" charset="0"/>
                <a:ea typeface="SimSun" panose="02010600030101010101" pitchFamily="2" charset="-122"/>
                <a:cs typeface="SimSun"/>
              </a:rPr>
              <a:t>您可能希望熟悉以下术语，以便向听众清楚地解释。</a:t>
            </a:r>
            <a:endParaRPr lang="zh-CN" sz="1200" b="1" i="1" u="none" kern="1200" dirty="0">
              <a:solidFill>
                <a:schemeClr val="tx1"/>
              </a:solidFill>
              <a:effectLst/>
              <a:latin typeface="Cambria" panose="02040503050406030204" pitchFamily="18" charset="0"/>
              <a:ea typeface="SimSun" panose="02010600030101010101" pitchFamily="2" charset="-122"/>
              <a:cs typeface="SimSun"/>
            </a:endParaRPr>
          </a:p>
          <a:p>
            <a:endParaRPr lang="zh-CN" sz="1200" i="1" u="none" kern="1200" dirty="0">
              <a:solidFill>
                <a:schemeClr val="tx1"/>
              </a:solidFill>
              <a:effectLst/>
              <a:latin typeface="Cambria" panose="02040503050406030204" pitchFamily="18" charset="0"/>
              <a:ea typeface="SimSun" panose="02010600030101010101" pitchFamily="2" charset="-122"/>
              <a:cs typeface="SimSun"/>
            </a:endParaRPr>
          </a:p>
          <a:p>
            <a:r>
              <a:rPr lang="zh-CN" sz="1200" i="1" u="none" kern="1200" dirty="0">
                <a:solidFill>
                  <a:schemeClr val="tx1"/>
                </a:solidFill>
                <a:effectLst/>
                <a:latin typeface="Cambria" panose="02040503050406030204" pitchFamily="18" charset="0"/>
                <a:ea typeface="SimSun" panose="02010600030101010101" pitchFamily="2" charset="-122"/>
                <a:cs typeface="SimSun"/>
              </a:rPr>
              <a:t>双灵人：有混合性别角色的人，传统上受到许多北美原住民部落的尊崇</a:t>
            </a:r>
          </a:p>
          <a:p>
            <a:r>
              <a:rPr lang="zh-CN" sz="1200" i="1" u="none" kern="1200" dirty="0">
                <a:solidFill>
                  <a:schemeClr val="tx1"/>
                </a:solidFill>
                <a:effectLst/>
                <a:latin typeface="Cambria" panose="02040503050406030204" pitchFamily="18" charset="0"/>
                <a:ea typeface="SimSun" panose="02010600030101010101" pitchFamily="2" charset="-122"/>
                <a:cs typeface="SimSun"/>
              </a:rPr>
              <a:t>顺性人：性别身份和表达与出生时生物性别一致的人</a:t>
            </a:r>
          </a:p>
          <a:p>
            <a:r>
              <a:rPr lang="zh-CN" sz="1200" u="none" kern="1200" dirty="0">
                <a:solidFill>
                  <a:schemeClr val="tx1"/>
                </a:solidFill>
                <a:effectLst/>
                <a:latin typeface="Cambria" panose="02040503050406030204" pitchFamily="18" charset="0"/>
                <a:ea typeface="SimSun" panose="02010600030101010101" pitchFamily="2" charset="-122"/>
                <a:cs typeface="SimSun"/>
              </a:rPr>
              <a:t> </a:t>
            </a:r>
          </a:p>
          <a:p>
            <a:r>
              <a:rPr lang="zh-CN" sz="1200" i="1" u="none" kern="1200" dirty="0">
                <a:solidFill>
                  <a:schemeClr val="tx1"/>
                </a:solidFill>
                <a:effectLst/>
                <a:latin typeface="Cambria" panose="02040503050406030204" pitchFamily="18" charset="0"/>
                <a:ea typeface="SimSun" panose="02010600030101010101" pitchFamily="2" charset="-122"/>
                <a:cs typeface="SimSun"/>
              </a:rPr>
              <a:t>要熟悉LGBTQ术语，请访问：https：//qmunity.ca/resources/queer-glossary/ </a:t>
            </a:r>
            <a:endParaRPr lang="zh-CN" sz="1200" b="1" i="1" kern="1200" dirty="0">
              <a:solidFill>
                <a:schemeClr val="tx1"/>
              </a:solidFill>
              <a:effectLst/>
              <a:latin typeface="Cambria" panose="02040503050406030204" pitchFamily="18" charset="0"/>
              <a:ea typeface="SimSun" panose="02010600030101010101" pitchFamily="2" charset="-122"/>
              <a:cs typeface="SimSun"/>
            </a:endParaRPr>
          </a:p>
          <a:p>
            <a:pPr marL="0" marR="0" lvl="0" indent="0" algn="l" defTabSz="914400" rtl="0" eaLnBrk="1" fontAlgn="auto" latinLnBrk="0" hangingPunct="1">
              <a:lnSpc>
                <a:spcPct val="100000"/>
              </a:lnSpc>
              <a:spcBef>
                <a:spcPts val="0"/>
              </a:spcBef>
              <a:spcAft>
                <a:spcPts val="0"/>
              </a:spcAft>
              <a:buClrTx/>
              <a:buSzTx/>
              <a:buFontTx/>
              <a:buNone/>
              <a:tabLst/>
              <a:defRPr/>
            </a:pPr>
            <a:br>
              <a:rPr dirty="0">
                <a:latin typeface="Cambria" panose="02040503050406030204" pitchFamily="18" charset="0"/>
                <a:ea typeface="SimSun" panose="02010600030101010101" pitchFamily="2" charset="-122"/>
              </a:rPr>
            </a:br>
            <a:r>
              <a:rPr lang="zh-CN" altLang="en-US" sz="1200" b="1" kern="1200" dirty="0">
                <a:solidFill>
                  <a:schemeClr val="tx1"/>
                </a:solidFill>
                <a:effectLst/>
                <a:latin typeface="Cambria" panose="02040503050406030204" pitchFamily="18" charset="0"/>
                <a:ea typeface="SimSun" panose="02010600030101010101" pitchFamily="2" charset="-122"/>
                <a:cs typeface="SimSun"/>
              </a:rPr>
              <a:t>可以这样讲解：</a:t>
            </a:r>
            <a:r>
              <a:rPr lang="zh-CN" sz="1200" b="1" kern="1200" dirty="0">
                <a:solidFill>
                  <a:schemeClr val="tx1"/>
                </a:solidFill>
                <a:effectLst/>
                <a:latin typeface="Cambria" panose="02040503050406030204" pitchFamily="18" charset="0"/>
                <a:ea typeface="SimSun" panose="02010600030101010101" pitchFamily="2" charset="-122"/>
                <a:cs typeface="SimSun"/>
              </a:rPr>
              <a:t> </a:t>
            </a:r>
            <a:endParaRPr lang="zh-CN" baseline="0" dirty="0">
              <a:latin typeface="Cambria" panose="02040503050406030204" pitchFamily="18" charset="0"/>
              <a:ea typeface="SimSun" panose="02010600030101010101" pitchFamily="2" charset="-122"/>
            </a:endParaRPr>
          </a:p>
          <a:p>
            <a:r>
              <a:rPr lang="zh-CN" dirty="0">
                <a:latin typeface="+mn-lt"/>
                <a:ea typeface="SimSun" panose="02010600030101010101" pitchFamily="2" charset="-122"/>
                <a:cs typeface="SimSun"/>
              </a:rPr>
              <a:t>SOGI</a:t>
            </a:r>
            <a:r>
              <a:rPr lang="zh-CN" dirty="0">
                <a:latin typeface="Cambria" panose="02040503050406030204" pitchFamily="18" charset="0"/>
                <a:ea typeface="SimSun" panose="02010600030101010101" pitchFamily="2" charset="-122"/>
                <a:cs typeface="SimSun"/>
              </a:rPr>
              <a:t>是英文“sexual orientation and gender identity”的缩写，意思是性取向和性别认同，发音是“so-jee”。</a:t>
            </a:r>
            <a:r>
              <a:rPr lang="zh-CN" sz="1200" b="0" i="0" kern="1200" dirty="0">
                <a:solidFill>
                  <a:schemeClr val="tx1"/>
                </a:solidFill>
                <a:effectLst/>
                <a:latin typeface="Cambria" panose="02040503050406030204" pitchFamily="18" charset="0"/>
                <a:ea typeface="SimSun" panose="02010600030101010101" pitchFamily="2" charset="-122"/>
                <a:cs typeface="SimSun"/>
              </a:rPr>
              <a:t>由于我们都有性取向和性别认同，因此它涉及我们所有人。 </a:t>
            </a:r>
          </a:p>
          <a:p>
            <a:endParaRPr lang="zh-CN" sz="1200" b="0" i="0" kern="1200" dirty="0">
              <a:solidFill>
                <a:schemeClr val="tx1"/>
              </a:solidFill>
              <a:effectLst/>
              <a:latin typeface="Cambria" panose="02040503050406030204" pitchFamily="18" charset="0"/>
              <a:ea typeface="SimSun" panose="02010600030101010101" pitchFamily="2" charset="-122"/>
              <a:cs typeface="SimSun"/>
            </a:endParaRPr>
          </a:p>
          <a:p>
            <a:r>
              <a:rPr lang="zh-CN" sz="1200" b="0" i="0" kern="1200" dirty="0">
                <a:solidFill>
                  <a:schemeClr val="tx1"/>
                </a:solidFill>
                <a:effectLst/>
                <a:latin typeface="Cambria" panose="02040503050406030204" pitchFamily="18" charset="0"/>
                <a:ea typeface="SimSun" panose="02010600030101010101" pitchFamily="2" charset="-122"/>
                <a:cs typeface="SimSun"/>
              </a:rPr>
              <a:t>每个学生都会以不同的方式理解和表达他们的性别，有常见或不常见的生理性别兴趣和选择。 </a:t>
            </a:r>
          </a:p>
          <a:p>
            <a:endParaRPr lang="zh-CN" sz="1200" b="0" i="0" kern="1200" dirty="0">
              <a:solidFill>
                <a:schemeClr val="tx1"/>
              </a:solidFill>
              <a:effectLst/>
              <a:latin typeface="Cambria" panose="02040503050406030204" pitchFamily="18" charset="0"/>
              <a:ea typeface="SimSun" panose="02010600030101010101" pitchFamily="2" charset="-122"/>
              <a:cs typeface="SimSun"/>
            </a:endParaRPr>
          </a:p>
          <a:p>
            <a:r>
              <a:rPr lang="zh-CN" sz="1200" b="0" i="0" kern="1200" dirty="0">
                <a:solidFill>
                  <a:schemeClr val="tx1"/>
                </a:solidFill>
                <a:effectLst/>
                <a:latin typeface="Cambria" panose="02040503050406030204" pitchFamily="18" charset="0"/>
                <a:ea typeface="SimSun" panose="02010600030101010101" pitchFamily="2" charset="-122"/>
                <a:cs typeface="SimSun"/>
              </a:rPr>
              <a:t>有些学生可能对自己的性取向或性别不确定。也有些学生可能将自己具体地认同为女同性恋、男同性恋、异性恋、双性恋、变性人、酷儿、双灵人、原性人或其他。</a:t>
            </a:r>
            <a:endParaRPr lang="zh-CN" baseline="0" dirty="0">
              <a:latin typeface="Cambria" panose="02040503050406030204" pitchFamily="18" charset="0"/>
              <a:ea typeface="SimSun" panose="02010600030101010101" pitchFamily="2" charset="-122"/>
            </a:endParaRPr>
          </a:p>
        </p:txBody>
      </p:sp>
      <p:sp>
        <p:nvSpPr>
          <p:cNvPr id="4" name="Slide Number Placeholder 3"/>
          <p:cNvSpPr>
            <a:spLocks noGrp="1"/>
          </p:cNvSpPr>
          <p:nvPr>
            <p:ph type="sldNum" sz="quarter" idx="10"/>
          </p:nvPr>
        </p:nvSpPr>
        <p:spPr/>
        <p:txBody>
          <a:bodyPr/>
          <a:lstStyle/>
          <a:p>
            <a:fld id="{F39CA1AD-1862-2B4B-934E-687FB080348F}" type="slidenum">
              <a:rPr lang="en-US" smtClean="0"/>
              <a:t>2</a:t>
            </a:fld>
            <a:endParaRPr lang="zh-CN"/>
          </a:p>
        </p:txBody>
      </p:sp>
    </p:spTree>
    <p:extLst>
      <p:ext uri="{BB962C8B-B14F-4D97-AF65-F5344CB8AC3E}">
        <p14:creationId xmlns:p14="http://schemas.microsoft.com/office/powerpoint/2010/main" val="1414990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a:latin typeface="SimSun"/>
                <a:cs typeface="SimSun"/>
              </a:rPr>
              <a:t>2 分钟</a:t>
            </a:r>
          </a:p>
          <a:p>
            <a:endParaRPr lang="zh-CN" baseline="0" dirty="0"/>
          </a:p>
          <a:p>
            <a:r>
              <a:rPr lang="zh-CN" altLang="en-US" b="1" baseline="0" dirty="0">
                <a:latin typeface="SimSun"/>
                <a:cs typeface="SimSun"/>
              </a:rPr>
              <a:t>可以这样讲解：</a:t>
            </a:r>
            <a:endParaRPr lang="zh-CN" b="1" baseline="0" dirty="0">
              <a:latin typeface="SimSun"/>
              <a:cs typeface="SimSun"/>
            </a:endParaRPr>
          </a:p>
          <a:p>
            <a:r>
              <a:rPr lang="zh-CN" sz="1200" b="0" i="0" kern="1200" dirty="0">
                <a:solidFill>
                  <a:schemeClr val="tx1"/>
                </a:solidFill>
                <a:effectLst/>
                <a:latin typeface="SimSun"/>
                <a:cs typeface="SimSun"/>
              </a:rPr>
              <a:t>SOGI包容教育就是包容社会上和校园里SOGI的多样性，让学生认识到以有尊严和尊重的方式对待每个人的重要性。</a:t>
            </a:r>
            <a:endParaRPr lang="zh-CN" b="0" baseline="0" dirty="0"/>
          </a:p>
          <a:p>
            <a:endParaRPr lang="zh-CN" sz="1200" b="0" i="0" kern="1200" dirty="0">
              <a:solidFill>
                <a:schemeClr val="tx1"/>
              </a:solidFill>
              <a:effectLst/>
              <a:latin typeface="SimSun"/>
              <a:ea typeface="SimSun"/>
              <a:cs typeface="SimSun"/>
            </a:endParaRPr>
          </a:p>
          <a:p>
            <a:r>
              <a:rPr lang="zh-CN" sz="1200" b="0" i="0" kern="1200" dirty="0">
                <a:solidFill>
                  <a:schemeClr val="tx1"/>
                </a:solidFill>
                <a:effectLst/>
                <a:latin typeface="SimSun"/>
                <a:cs typeface="SimSun"/>
              </a:rPr>
              <a:t>SOGI是学校中经常讨论的关于多样性的众多主题之一，例如当教育工作者谈到种族、民族、宗教和能力时。SOGI包容教育就是意味着当谈论SOGI时，要以确保每个学生都感到不被孤立在外的方式。没有“SOGI课程”。SOGI是一个可以在许多科目和学校活动中谈到的主题。</a:t>
            </a:r>
          </a:p>
          <a:p>
            <a:endParaRPr lang="zh-CN" sz="1200" b="0" i="0" kern="1200" baseline="0" dirty="0">
              <a:solidFill>
                <a:schemeClr val="tx1"/>
              </a:solidFill>
              <a:effectLst/>
              <a:latin typeface="SimSun"/>
              <a:ea typeface="SimSun"/>
              <a:cs typeface="SimSu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200" b="0" i="0" kern="1200" dirty="0">
                <a:solidFill>
                  <a:schemeClr val="tx1"/>
                </a:solidFill>
                <a:effectLst/>
                <a:latin typeface="SimSun"/>
                <a:cs typeface="SimSun"/>
              </a:rPr>
              <a:t>学校具有SOGI包容性，意味着所有这些经历和身份都被接受，绝不会造成歧视。</a:t>
            </a:r>
          </a:p>
          <a:p>
            <a:endParaRPr lang="zh-CN" sz="1200" b="0" i="0" kern="1200" baseline="0" dirty="0">
              <a:solidFill>
                <a:schemeClr val="tx1"/>
              </a:solidFill>
              <a:effectLst/>
              <a:latin typeface="SimSun"/>
              <a:ea typeface="SimSun"/>
              <a:cs typeface="SimSun"/>
            </a:endParaRPr>
          </a:p>
        </p:txBody>
      </p:sp>
      <p:sp>
        <p:nvSpPr>
          <p:cNvPr id="4" name="Slide Number Placeholder 3"/>
          <p:cNvSpPr>
            <a:spLocks noGrp="1"/>
          </p:cNvSpPr>
          <p:nvPr>
            <p:ph type="sldNum" sz="quarter" idx="10"/>
          </p:nvPr>
        </p:nvSpPr>
        <p:spPr/>
        <p:txBody>
          <a:bodyPr/>
          <a:lstStyle/>
          <a:p>
            <a:fld id="{F39CA1AD-1862-2B4B-934E-687FB080348F}" type="slidenum">
              <a:rPr lang="en-US" smtClean="0"/>
              <a:t>3</a:t>
            </a:fld>
            <a:endParaRPr lang="zh-CN"/>
          </a:p>
        </p:txBody>
      </p:sp>
    </p:spTree>
    <p:extLst>
      <p:ext uri="{BB962C8B-B14F-4D97-AF65-F5344CB8AC3E}">
        <p14:creationId xmlns:p14="http://schemas.microsoft.com/office/powerpoint/2010/main" val="245297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a:latin typeface="SimSun"/>
                <a:cs typeface="SimSun"/>
              </a:rPr>
              <a:t>2 分钟</a:t>
            </a:r>
          </a:p>
          <a:p>
            <a:endParaRPr lang="zh-CN" baseline="0" dirty="0"/>
          </a:p>
          <a:p>
            <a:r>
              <a:rPr lang="zh-CN" altLang="en-US" b="1" baseline="0" dirty="0">
                <a:latin typeface="SimSun"/>
                <a:cs typeface="SimSun"/>
              </a:rPr>
              <a:t>可以这样讲解：</a:t>
            </a:r>
            <a:endParaRPr lang="zh-CN" b="1" baseline="0" dirty="0">
              <a:latin typeface="SimSun"/>
              <a:cs typeface="SimSun"/>
            </a:endParaRPr>
          </a:p>
          <a:p>
            <a:r>
              <a:rPr lang="zh-CN" sz="1200" b="0" i="0" kern="1200" dirty="0">
                <a:solidFill>
                  <a:schemeClr val="tx1"/>
                </a:solidFill>
                <a:effectLst/>
                <a:latin typeface="SimSun"/>
                <a:cs typeface="SimSun"/>
              </a:rPr>
              <a:t>教育厅长于2016年9月8日宣布，不列颠哥伦比亚省所有教育局和私立学校管理层必须在2016年12月31日之前在学区和学校的行为准则中提及性取向和性别认同（SOGI）。 </a:t>
            </a:r>
          </a:p>
          <a:p>
            <a:endParaRPr lang="zh-CN" sz="1200" b="0" i="0" kern="1200" dirty="0">
              <a:solidFill>
                <a:schemeClr val="tx1"/>
              </a:solidFill>
              <a:effectLst/>
              <a:latin typeface="SimSun"/>
              <a:ea typeface="SimSun"/>
              <a:cs typeface="SimSun"/>
            </a:endParaRPr>
          </a:p>
          <a:p>
            <a:r>
              <a:rPr lang="zh-CN" sz="1200" b="0" i="0" kern="1200" dirty="0">
                <a:solidFill>
                  <a:schemeClr val="tx1"/>
                </a:solidFill>
                <a:effectLst/>
                <a:latin typeface="SimSun"/>
                <a:cs typeface="SimSun"/>
              </a:rPr>
              <a:t>该指令遵循的是《BC省人权法》2016年7月的修正</a:t>
            </a:r>
            <a:r>
              <a:rPr lang="zh-CN" altLang="en-US" sz="1200" b="0" i="0" kern="1200" dirty="0">
                <a:solidFill>
                  <a:schemeClr val="tx1"/>
                </a:solidFill>
                <a:effectLst/>
                <a:latin typeface="SimSun"/>
                <a:cs typeface="SimSun"/>
              </a:rPr>
              <a:t>案</a:t>
            </a:r>
            <a:r>
              <a:rPr lang="zh-CN" sz="1200" b="0" i="0" kern="1200" dirty="0">
                <a:solidFill>
                  <a:schemeClr val="tx1"/>
                </a:solidFill>
                <a:effectLst/>
                <a:latin typeface="SimSun"/>
                <a:cs typeface="SimSun"/>
              </a:rPr>
              <a:t>，</a:t>
            </a:r>
            <a:r>
              <a:rPr lang="zh-CN" altLang="en-US" sz="1200" b="0" i="0" kern="1200" dirty="0">
                <a:solidFill>
                  <a:schemeClr val="tx1"/>
                </a:solidFill>
                <a:effectLst/>
                <a:latin typeface="SimSun"/>
                <a:cs typeface="SimSun"/>
              </a:rPr>
              <a:t>该</a:t>
            </a:r>
            <a:r>
              <a:rPr lang="zh-CN" sz="1200" b="0" i="0" kern="1200" dirty="0">
                <a:solidFill>
                  <a:schemeClr val="tx1"/>
                </a:solidFill>
                <a:effectLst/>
                <a:latin typeface="SimSun"/>
                <a:cs typeface="SimSun"/>
              </a:rPr>
              <a:t>修正</a:t>
            </a:r>
            <a:r>
              <a:rPr lang="zh-CN" altLang="en-US" sz="1200" b="0" i="0" kern="1200" dirty="0">
                <a:solidFill>
                  <a:schemeClr val="tx1"/>
                </a:solidFill>
                <a:effectLst/>
                <a:latin typeface="SimSun"/>
                <a:cs typeface="SimSun"/>
              </a:rPr>
              <a:t>案在“</a:t>
            </a:r>
            <a:r>
              <a:rPr lang="zh-CN" altLang="zh-CN" sz="1200" b="0" i="0" kern="1200" dirty="0">
                <a:solidFill>
                  <a:schemeClr val="tx1"/>
                </a:solidFill>
                <a:effectLst/>
                <a:latin typeface="SimSun"/>
                <a:cs typeface="SimSun"/>
              </a:rPr>
              <a:t>禁止的歧视理由</a:t>
            </a:r>
            <a:r>
              <a:rPr lang="zh-CN" altLang="en-US" sz="1200" b="0" i="0" kern="1200" dirty="0">
                <a:solidFill>
                  <a:schemeClr val="tx1"/>
                </a:solidFill>
                <a:effectLst/>
                <a:latin typeface="SimSun"/>
                <a:cs typeface="SimSun"/>
              </a:rPr>
              <a:t>”中添加了“</a:t>
            </a:r>
            <a:r>
              <a:rPr lang="zh-CN" sz="1200" b="0" i="0" kern="1200" dirty="0">
                <a:solidFill>
                  <a:schemeClr val="tx1"/>
                </a:solidFill>
                <a:effectLst/>
                <a:latin typeface="SimSun"/>
                <a:cs typeface="SimSun"/>
              </a:rPr>
              <a:t>性别认同和表达</a:t>
            </a:r>
            <a:r>
              <a:rPr lang="zh-CN" altLang="en-US" sz="1200" b="0" i="0" kern="1200" dirty="0">
                <a:solidFill>
                  <a:schemeClr val="tx1"/>
                </a:solidFill>
                <a:effectLst/>
                <a:latin typeface="SimSun"/>
                <a:cs typeface="SimSun"/>
              </a:rPr>
              <a:t>”这一项</a:t>
            </a:r>
            <a:r>
              <a:rPr lang="zh-CN" sz="1200" b="0" i="0" kern="1200" dirty="0">
                <a:solidFill>
                  <a:schemeClr val="tx1"/>
                </a:solidFill>
                <a:effectLst/>
                <a:latin typeface="SimSun"/>
                <a:cs typeface="SimSun"/>
              </a:rPr>
              <a:t>（性取向当时已被列入）。 </a:t>
            </a:r>
          </a:p>
          <a:p>
            <a:endParaRPr lang="zh-CN" sz="1200" b="0" i="0" kern="1200" dirty="0">
              <a:solidFill>
                <a:schemeClr val="tx1"/>
              </a:solidFill>
              <a:effectLst/>
              <a:latin typeface="SimSun"/>
              <a:ea typeface="SimSun"/>
              <a:cs typeface="SimSun"/>
            </a:endParaRPr>
          </a:p>
          <a:p>
            <a:r>
              <a:rPr lang="zh-CN" sz="1200" b="0" i="0" kern="1200" dirty="0">
                <a:solidFill>
                  <a:schemeClr val="tx1"/>
                </a:solidFill>
                <a:effectLst/>
                <a:latin typeface="SimSun"/>
                <a:cs typeface="SimSun"/>
              </a:rPr>
              <a:t>所有公立学校董事会都被要求通过制定学校的行为准则来解决欺凌问题，这些行为准则</a:t>
            </a:r>
            <a:r>
              <a:rPr lang="zh-CN" altLang="en-US" sz="1200" b="0" i="0" kern="1200" dirty="0">
                <a:solidFill>
                  <a:schemeClr val="tx1"/>
                </a:solidFill>
                <a:effectLst/>
                <a:latin typeface="SimSun"/>
                <a:cs typeface="SimSun"/>
              </a:rPr>
              <a:t>要</a:t>
            </a:r>
            <a:r>
              <a:rPr lang="zh-CN" sz="1200" b="0" i="0" kern="1200" dirty="0">
                <a:solidFill>
                  <a:schemeClr val="tx1"/>
                </a:solidFill>
                <a:effectLst/>
                <a:latin typeface="SimSun"/>
                <a:cs typeface="SimSun"/>
              </a:rPr>
              <a:t>对《BC省人权法》中所有</a:t>
            </a:r>
            <a:r>
              <a:rPr lang="zh-CN" altLang="en-US" sz="1200" b="0" i="0" kern="1200" dirty="0">
                <a:solidFill>
                  <a:schemeClr val="tx1"/>
                </a:solidFill>
                <a:effectLst/>
                <a:latin typeface="SimSun"/>
                <a:cs typeface="SimSun"/>
              </a:rPr>
              <a:t>禁止</a:t>
            </a:r>
            <a:r>
              <a:rPr lang="zh-CN" sz="1200" b="0" i="0" kern="1200" dirty="0">
                <a:solidFill>
                  <a:schemeClr val="tx1"/>
                </a:solidFill>
                <a:effectLst/>
                <a:latin typeface="SimSun"/>
                <a:cs typeface="SimSun"/>
              </a:rPr>
              <a:t>歧视的领域</a:t>
            </a:r>
            <a:r>
              <a:rPr lang="zh-CN" altLang="en-US" sz="1200" b="0" i="0" kern="1200" dirty="0">
                <a:solidFill>
                  <a:schemeClr val="tx1"/>
                </a:solidFill>
                <a:effectLst/>
                <a:latin typeface="SimSun"/>
                <a:cs typeface="SimSun"/>
              </a:rPr>
              <a:t>都做出</a:t>
            </a:r>
            <a:r>
              <a:rPr lang="zh-CN" sz="1200" b="0" i="0" kern="1200" dirty="0">
                <a:solidFill>
                  <a:schemeClr val="tx1"/>
                </a:solidFill>
                <a:effectLst/>
                <a:latin typeface="SimSun"/>
                <a:cs typeface="SimSun"/>
              </a:rPr>
              <a:t>明确说明 - 包括哪些行为和后果是可接受的，哪些是不可接受的。现在</a:t>
            </a:r>
            <a:r>
              <a:rPr lang="zh-CN" altLang="en-US" sz="1200" b="0" i="0" kern="1200" dirty="0">
                <a:solidFill>
                  <a:schemeClr val="tx1"/>
                </a:solidFill>
                <a:effectLst/>
                <a:latin typeface="SimSun"/>
                <a:cs typeface="SimSun"/>
              </a:rPr>
              <a:t>，</a:t>
            </a:r>
            <a:r>
              <a:rPr lang="zh-CN" sz="1200" b="0" i="0" kern="1200" dirty="0">
                <a:solidFill>
                  <a:schemeClr val="tx1"/>
                </a:solidFill>
                <a:effectLst/>
                <a:latin typeface="SimSun"/>
                <a:cs typeface="SimSun"/>
              </a:rPr>
              <a:t>要求这些学校确保其行为准则中包含与SOGI相关的行为和后果。</a:t>
            </a:r>
          </a:p>
          <a:p>
            <a:endParaRPr lang="zh-CN" sz="1200" b="0" i="0" kern="1200" dirty="0">
              <a:solidFill>
                <a:schemeClr val="tx1"/>
              </a:solidFill>
              <a:effectLst/>
              <a:latin typeface="SimSun"/>
              <a:ea typeface="SimSun"/>
              <a:cs typeface="SimSun"/>
            </a:endParaRPr>
          </a:p>
          <a:p>
            <a:r>
              <a:rPr lang="zh-CN" sz="1200" b="0" i="0" kern="1200" dirty="0">
                <a:solidFill>
                  <a:schemeClr val="tx1"/>
                </a:solidFill>
                <a:effectLst/>
                <a:latin typeface="SimSun"/>
                <a:cs typeface="SimSun"/>
              </a:rPr>
              <a:t>私立学校必须同样更新其促进安全性、尊重和接纳所有同学的政策、反欺凌和骚扰政策以及针对这些问题的教育计划。</a:t>
            </a:r>
          </a:p>
        </p:txBody>
      </p:sp>
      <p:sp>
        <p:nvSpPr>
          <p:cNvPr id="4" name="Slide Number Placeholder 3"/>
          <p:cNvSpPr>
            <a:spLocks noGrp="1"/>
          </p:cNvSpPr>
          <p:nvPr>
            <p:ph type="sldNum" sz="quarter" idx="10"/>
          </p:nvPr>
        </p:nvSpPr>
        <p:spPr/>
        <p:txBody>
          <a:bodyPr/>
          <a:lstStyle/>
          <a:p>
            <a:fld id="{F39CA1AD-1862-2B4B-934E-687FB080348F}" type="slidenum">
              <a:rPr lang="en-US" smtClean="0"/>
              <a:t>4</a:t>
            </a:fld>
            <a:endParaRPr lang="zh-CN"/>
          </a:p>
        </p:txBody>
      </p:sp>
    </p:spTree>
    <p:extLst>
      <p:ext uri="{BB962C8B-B14F-4D97-AF65-F5344CB8AC3E}">
        <p14:creationId xmlns:p14="http://schemas.microsoft.com/office/powerpoint/2010/main" val="413851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a:latin typeface="SimSun"/>
                <a:cs typeface="SimSun"/>
              </a:rPr>
              <a:t>1分钟</a:t>
            </a:r>
          </a:p>
          <a:p>
            <a:endParaRPr lang="zh-CN" baseline="0" dirty="0"/>
          </a:p>
          <a:p>
            <a:r>
              <a:rPr lang="zh-CN" altLang="en-US" b="1" baseline="0" dirty="0">
                <a:latin typeface="SimSun"/>
                <a:cs typeface="SimSun"/>
              </a:rPr>
              <a:t>可以这样讲解：</a:t>
            </a:r>
            <a:endParaRPr lang="zh-CN" b="1" baseline="0" dirty="0">
              <a:latin typeface="SimSun"/>
              <a:cs typeface="SimSun"/>
            </a:endParaRPr>
          </a:p>
          <a:p>
            <a:r>
              <a:rPr lang="zh-CN" b="0" baseline="0" dirty="0">
                <a:latin typeface="SimSun"/>
                <a:cs typeface="SimSun"/>
              </a:rPr>
              <a:t>研究表明，建立一所包容性学校对所有学生来说，无论是在学业上还是在社交上都有更好的</a:t>
            </a:r>
            <a:r>
              <a:rPr lang="zh-CN" altLang="en-US" b="0" baseline="0" dirty="0">
                <a:latin typeface="SimSun"/>
                <a:cs typeface="SimSun"/>
              </a:rPr>
              <a:t>效</a:t>
            </a:r>
            <a:r>
              <a:rPr lang="zh-CN" b="0" baseline="0" dirty="0">
                <a:latin typeface="SimSun"/>
                <a:cs typeface="SimSun"/>
              </a:rPr>
              <a:t>果。 </a:t>
            </a:r>
          </a:p>
          <a:p>
            <a:endParaRPr lang="zh-CN" b="0" baseline="0" dirty="0"/>
          </a:p>
          <a:p>
            <a:r>
              <a:rPr lang="zh-CN" b="0" baseline="0" dirty="0">
                <a:latin typeface="SimSun"/>
                <a:cs typeface="SimSun"/>
              </a:rPr>
              <a:t>此外，19%的BC省学生认为自己不是单纯的异性恋，而且许多学生</a:t>
            </a:r>
            <a:r>
              <a:rPr lang="zh-CN" altLang="zh-CN" b="0" baseline="0" dirty="0">
                <a:latin typeface="SimSun"/>
                <a:cs typeface="SimSun"/>
              </a:rPr>
              <a:t>的家庭</a:t>
            </a:r>
            <a:r>
              <a:rPr lang="zh-CN" altLang="en-US" b="0" baseline="0" dirty="0">
                <a:latin typeface="SimSun"/>
                <a:cs typeface="SimSun"/>
              </a:rPr>
              <a:t>并不是</a:t>
            </a:r>
            <a:r>
              <a:rPr lang="zh-CN" b="0" baseline="0" dirty="0">
                <a:latin typeface="SimSun"/>
                <a:cs typeface="SimSun"/>
              </a:rPr>
              <a:t>传统家庭模式。</a:t>
            </a:r>
          </a:p>
          <a:p>
            <a:endParaRPr lang="zh-CN" sz="1200" b="0" i="0" kern="1200" dirty="0">
              <a:solidFill>
                <a:schemeClr val="tx1"/>
              </a:solidFill>
              <a:effectLst/>
              <a:latin typeface="SimSun"/>
              <a:ea typeface="SimSun"/>
              <a:cs typeface="SimSun"/>
            </a:endParaRPr>
          </a:p>
          <a:p>
            <a:r>
              <a:rPr lang="zh-CN" sz="1200" b="1" i="0" kern="1200" dirty="0">
                <a:solidFill>
                  <a:schemeClr val="tx1"/>
                </a:solidFill>
                <a:effectLst/>
                <a:latin typeface="SimSun"/>
                <a:cs typeface="SimSun"/>
              </a:rPr>
              <a:t>来源：</a:t>
            </a:r>
            <a:endParaRPr lang="zh-CN" sz="1200" b="0" i="0" kern="1200" dirty="0">
              <a:solidFill>
                <a:schemeClr val="tx1"/>
              </a:solidFill>
              <a:effectLst/>
              <a:latin typeface="SimSun"/>
              <a:ea typeface="SimSun"/>
              <a:cs typeface="SimSun"/>
            </a:endParaRPr>
          </a:p>
          <a:p>
            <a:r>
              <a:rPr lang="zh-CN" sz="1200" b="0" i="0" kern="1200" dirty="0">
                <a:solidFill>
                  <a:schemeClr val="tx1"/>
                </a:solidFill>
                <a:effectLst/>
                <a:latin typeface="SimSun"/>
                <a:cs typeface="SimSun"/>
              </a:rPr>
              <a:t>https://news.gov.bc.ca/factsheets/sexual-orientation-and-gender-identity-sogi-in-schools</a:t>
            </a:r>
          </a:p>
          <a:p>
            <a:endParaRPr lang="zh-CN" sz="1200" b="0" i="0" kern="1200" dirty="0">
              <a:solidFill>
                <a:schemeClr val="tx1"/>
              </a:solidFill>
              <a:effectLst/>
              <a:latin typeface="SimSun"/>
              <a:ea typeface="SimSun"/>
              <a:cs typeface="SimSun"/>
            </a:endParaRPr>
          </a:p>
          <a:p>
            <a:r>
              <a:rPr lang="zh-CN" sz="1200" kern="1200" dirty="0">
                <a:solidFill>
                  <a:schemeClr val="tx1"/>
                </a:solidFill>
                <a:effectLst/>
                <a:latin typeface="SimSun"/>
                <a:cs typeface="SimSun"/>
              </a:rPr>
              <a:t>Saewyc E., Poon C., Kovaleva K., Tourand J., &amp; Smith A. (2016).School-based</a:t>
            </a:r>
          </a:p>
          <a:p>
            <a:r>
              <a:rPr lang="zh-CN" sz="1200" kern="1200" dirty="0">
                <a:solidFill>
                  <a:schemeClr val="tx1"/>
                </a:solidFill>
                <a:effectLst/>
                <a:latin typeface="SimSun"/>
                <a:cs typeface="SimSun"/>
              </a:rPr>
              <a:t>interventions to reduce health disparities among LGBTQ youth: Considering the evidence.Vancouver:</a:t>
            </a:r>
          </a:p>
          <a:p>
            <a:r>
              <a:rPr lang="zh-CN" sz="1200" kern="1200" dirty="0">
                <a:solidFill>
                  <a:schemeClr val="tx1"/>
                </a:solidFill>
                <a:effectLst/>
                <a:latin typeface="SimSun"/>
                <a:cs typeface="SimSun"/>
              </a:rPr>
              <a:t>McCreary Centre Society &amp; Stigma and Resilience Among Vulnerable Youth Centre.</a:t>
            </a:r>
          </a:p>
          <a:p>
            <a:endParaRPr lang="zh-CN" sz="1200" b="0" i="0" kern="1200" dirty="0">
              <a:solidFill>
                <a:schemeClr val="tx1"/>
              </a:solidFill>
              <a:effectLst/>
              <a:latin typeface="SimSun"/>
              <a:ea typeface="SimSun"/>
              <a:cs typeface="SimSun"/>
            </a:endParaRPr>
          </a:p>
          <a:p>
            <a:r>
              <a:rPr lang="zh-CN" sz="1200" b="0" i="0" kern="1200" dirty="0">
                <a:solidFill>
                  <a:schemeClr val="tx1"/>
                </a:solidFill>
                <a:effectLst/>
                <a:latin typeface="SimSun"/>
                <a:cs typeface="SimSun"/>
              </a:rPr>
              <a:t>Saewyc E., Konishi C., Homma Y. &amp; Poon C.(2013) Population-level evaluation of school-based interventions to prevent problem substance abuse among gay, lesbian and bisexual adolescents in Canada.Vancouver: McCreary Centre Society &amp; School of Nursing, University of British Columbia.</a:t>
            </a:r>
          </a:p>
          <a:p>
            <a:endParaRPr lang="zh-CN" sz="1200" b="0" i="0" kern="1200" dirty="0">
              <a:solidFill>
                <a:schemeClr val="tx1"/>
              </a:solidFill>
              <a:effectLst/>
              <a:latin typeface="SimSun"/>
              <a:ea typeface="SimSun"/>
              <a:cs typeface="SimSun"/>
            </a:endParaRPr>
          </a:p>
          <a:p>
            <a:r>
              <a:rPr lang="zh-CN" dirty="0">
                <a:latin typeface="SimSun"/>
                <a:cs typeface="SimSun"/>
              </a:rPr>
              <a:t>Saewyc, E., Wang, N., Chittenden, M., Murphy, A., &amp; The McCreary Centre Society (2006).Building Resilience in Vulnerable Youth.Vancouver, B.C.: The McCreary Centre Society. </a:t>
            </a:r>
            <a:endParaRPr lang="zh-CN" sz="1200" b="0" i="0" kern="1200" dirty="0">
              <a:solidFill>
                <a:schemeClr val="tx1"/>
              </a:solidFill>
              <a:effectLst/>
              <a:latin typeface="SimSun"/>
              <a:ea typeface="SimSun"/>
              <a:cs typeface="SimSun"/>
            </a:endParaRPr>
          </a:p>
        </p:txBody>
      </p:sp>
      <p:sp>
        <p:nvSpPr>
          <p:cNvPr id="4" name="Slide Number Placeholder 3"/>
          <p:cNvSpPr>
            <a:spLocks noGrp="1"/>
          </p:cNvSpPr>
          <p:nvPr>
            <p:ph type="sldNum" sz="quarter" idx="10"/>
          </p:nvPr>
        </p:nvSpPr>
        <p:spPr/>
        <p:txBody>
          <a:bodyPr/>
          <a:lstStyle/>
          <a:p>
            <a:fld id="{F39CA1AD-1862-2B4B-934E-687FB080348F}" type="slidenum">
              <a:rPr lang="en-US" smtClean="0"/>
              <a:t>5</a:t>
            </a:fld>
            <a:endParaRPr lang="zh-CN"/>
          </a:p>
        </p:txBody>
      </p:sp>
    </p:spTree>
    <p:extLst>
      <p:ext uri="{BB962C8B-B14F-4D97-AF65-F5344CB8AC3E}">
        <p14:creationId xmlns:p14="http://schemas.microsoft.com/office/powerpoint/2010/main" val="710149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a:latin typeface="SimSun"/>
                <a:cs typeface="SimSun"/>
              </a:rPr>
              <a:t>1分钟</a:t>
            </a:r>
          </a:p>
          <a:p>
            <a:endParaRPr lang="zh-CN" baseline="0" dirty="0"/>
          </a:p>
          <a:p>
            <a:r>
              <a:rPr lang="zh-CN" altLang="en-US" b="1" baseline="0" dirty="0">
                <a:latin typeface="SimSun"/>
                <a:cs typeface="SimSun"/>
              </a:rPr>
              <a:t>可以这样讲解：</a:t>
            </a:r>
            <a:endParaRPr lang="zh-CN" b="1" baseline="0" dirty="0">
              <a:latin typeface="SimSun"/>
              <a:cs typeface="SimSun"/>
            </a:endParaRPr>
          </a:p>
          <a:p>
            <a:r>
              <a:rPr lang="zh-CN" b="0" baseline="0" dirty="0">
                <a:latin typeface="SimSun"/>
                <a:cs typeface="SimSun"/>
              </a:rPr>
              <a:t>SOGI 1 2 3不是课程。SOGI 1 2 3是一项可供教育工作者使用的资源，旨在为他们所在的学区、班级和学校营造SOGI包容环境。SOGI 1 2 3使教育工作者资源在全省可以访问。教育工作者可以选择是否以及何时在课堂上使用SOGI 1 2 3资源。 </a:t>
            </a:r>
          </a:p>
        </p:txBody>
      </p:sp>
      <p:sp>
        <p:nvSpPr>
          <p:cNvPr id="4" name="Slide Number Placeholder 3"/>
          <p:cNvSpPr>
            <a:spLocks noGrp="1"/>
          </p:cNvSpPr>
          <p:nvPr>
            <p:ph type="sldNum" sz="quarter" idx="10"/>
          </p:nvPr>
        </p:nvSpPr>
        <p:spPr/>
        <p:txBody>
          <a:bodyPr/>
          <a:lstStyle/>
          <a:p>
            <a:fld id="{F39CA1AD-1862-2B4B-934E-687FB080348F}" type="slidenum">
              <a:rPr lang="en-US" smtClean="0"/>
              <a:t>6</a:t>
            </a:fld>
            <a:endParaRPr lang="zh-CN"/>
          </a:p>
        </p:txBody>
      </p:sp>
    </p:spTree>
    <p:extLst>
      <p:ext uri="{BB962C8B-B14F-4D97-AF65-F5344CB8AC3E}">
        <p14:creationId xmlns:p14="http://schemas.microsoft.com/office/powerpoint/2010/main" val="3157410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sz="1200" kern="1200" dirty="0">
                <a:solidFill>
                  <a:schemeClr val="tx1"/>
                </a:solidFill>
                <a:effectLst/>
                <a:latin typeface="SimSun"/>
                <a:cs typeface="SimSun"/>
              </a:rPr>
              <a:t>4 分钟</a:t>
            </a:r>
          </a:p>
          <a:p>
            <a:endParaRPr lang="zh-CN" sz="1200" kern="1200" dirty="0">
              <a:solidFill>
                <a:schemeClr val="tx1"/>
              </a:solidFill>
              <a:effectLst/>
              <a:latin typeface="SimSun"/>
              <a:ea typeface="SimSun"/>
              <a:cs typeface="SimSun"/>
            </a:endParaRPr>
          </a:p>
          <a:p>
            <a:r>
              <a:rPr lang="zh-CN" sz="1200" b="1" i="1" kern="1200" dirty="0">
                <a:solidFill>
                  <a:schemeClr val="tx1"/>
                </a:solidFill>
                <a:effectLst/>
                <a:latin typeface="SimSun"/>
                <a:cs typeface="SimSun"/>
              </a:rPr>
              <a:t>任务：</a:t>
            </a:r>
            <a:r>
              <a:rPr lang="zh-CN" sz="1200" b="0" i="1" kern="1200" dirty="0">
                <a:solidFill>
                  <a:schemeClr val="tx1"/>
                </a:solidFill>
                <a:effectLst/>
                <a:latin typeface="SimSun"/>
                <a:cs typeface="SimSun"/>
              </a:rPr>
              <a:t>介绍网站bc.sogieducation.org，展示SOGI 1 2 3的三大支柱。</a:t>
            </a:r>
            <a:endParaRPr lang="zh-CN" sz="1200" b="1" i="1" kern="1200" dirty="0">
              <a:solidFill>
                <a:schemeClr val="tx1"/>
              </a:solidFill>
              <a:effectLst/>
              <a:latin typeface="SimSun"/>
              <a:ea typeface="SimSun"/>
              <a:cs typeface="SimSun"/>
            </a:endParaRPr>
          </a:p>
          <a:p>
            <a:br>
              <a:rPr dirty="0"/>
            </a:br>
            <a:r>
              <a:rPr lang="zh-CN" altLang="en-US" sz="1200" b="1" kern="1200" dirty="0">
                <a:solidFill>
                  <a:schemeClr val="tx1"/>
                </a:solidFill>
                <a:effectLst/>
                <a:latin typeface="SimSun"/>
                <a:cs typeface="SimSun"/>
              </a:rPr>
              <a:t>可以这样讲解：</a:t>
            </a:r>
            <a:r>
              <a:rPr lang="zh-CN" sz="1200" b="1" kern="1200" dirty="0">
                <a:solidFill>
                  <a:schemeClr val="tx1"/>
                </a:solidFill>
                <a:effectLst/>
                <a:latin typeface="SimSun"/>
                <a:cs typeface="SimSun"/>
              </a:rPr>
              <a:t> </a:t>
            </a:r>
            <a:endParaRPr lang="zh-CN" sz="1200" kern="1200" dirty="0">
              <a:solidFill>
                <a:schemeClr val="tx1"/>
              </a:solidFill>
              <a:effectLst/>
              <a:latin typeface="SimSun"/>
              <a:ea typeface="SimSun"/>
              <a:cs typeface="SimSun"/>
            </a:endParaRPr>
          </a:p>
          <a:p>
            <a:r>
              <a:rPr lang="zh-CN" sz="1200" kern="1200" dirty="0">
                <a:solidFill>
                  <a:schemeClr val="tx1"/>
                </a:solidFill>
                <a:effectLst/>
                <a:latin typeface="SimSun"/>
                <a:cs typeface="SimSun"/>
              </a:rPr>
              <a:t>借鉴SOGI包容教育三管齐下的方法，SOGI 1 2 3因而得名。如果SOGI 1 2 3的三大支柱在学校全部得到实施，所有家长、员工和学生都会感到更受欢迎。</a:t>
            </a:r>
          </a:p>
          <a:p>
            <a:endParaRPr lang="zh-CN" sz="1200" kern="1200" dirty="0">
              <a:solidFill>
                <a:schemeClr val="tx1"/>
              </a:solidFill>
              <a:effectLst/>
              <a:latin typeface="SimSun"/>
              <a:ea typeface="SimSun"/>
              <a:cs typeface="SimSun"/>
            </a:endParaRPr>
          </a:p>
          <a:p>
            <a:r>
              <a:rPr lang="zh-CN" sz="1200" kern="1200" dirty="0">
                <a:solidFill>
                  <a:schemeClr val="tx1"/>
                </a:solidFill>
                <a:effectLst/>
                <a:latin typeface="SimSun"/>
                <a:cs typeface="SimSun"/>
              </a:rPr>
              <a:t>SOGI 1: 为希望制定独立SOGI政策的学区提供支持，并列出由教育厅SOGI工作组编制的10个关键组成部分。明确提及SOGI的政策和程序已被证明可以</a:t>
            </a:r>
            <a:r>
              <a:rPr lang="zh-CN" altLang="zh-CN" sz="1200" kern="1200" dirty="0">
                <a:solidFill>
                  <a:schemeClr val="tx1"/>
                </a:solidFill>
                <a:effectLst/>
                <a:latin typeface="SimSun"/>
                <a:cs typeface="SimSun"/>
              </a:rPr>
              <a:t>减少</a:t>
            </a:r>
            <a:r>
              <a:rPr lang="zh-CN" sz="1200" kern="1200" dirty="0">
                <a:solidFill>
                  <a:schemeClr val="tx1"/>
                </a:solidFill>
                <a:effectLst/>
                <a:latin typeface="SimSun"/>
                <a:cs typeface="SimSun"/>
              </a:rPr>
              <a:t>歧视、自杀意念和自杀企图</a:t>
            </a:r>
            <a:r>
              <a:rPr lang="zh-CN" altLang="en-US" sz="1200" kern="1200" dirty="0">
                <a:solidFill>
                  <a:schemeClr val="tx1"/>
                </a:solidFill>
                <a:effectLst/>
                <a:latin typeface="SimSun"/>
                <a:cs typeface="SimSun"/>
              </a:rPr>
              <a:t>，且对所有学生有效</a:t>
            </a:r>
            <a:r>
              <a:rPr lang="zh-CN" sz="1200" kern="1200" dirty="0">
                <a:solidFill>
                  <a:schemeClr val="tx1"/>
                </a:solidFill>
                <a:effectLst/>
                <a:latin typeface="SimSun"/>
                <a:cs typeface="SimSun"/>
              </a:rPr>
              <a:t>。</a:t>
            </a:r>
            <a:endParaRPr lang="zh-CN" sz="1200" kern="1200" dirty="0">
              <a:solidFill>
                <a:schemeClr val="tx1"/>
              </a:solidFill>
              <a:effectLst/>
              <a:latin typeface="SimSun"/>
              <a:ea typeface="SimSun"/>
              <a:cs typeface="SimSun"/>
            </a:endParaRPr>
          </a:p>
          <a:p>
            <a:endParaRPr lang="zh-CN" sz="1200" kern="1200" dirty="0">
              <a:solidFill>
                <a:schemeClr val="tx1"/>
              </a:solidFill>
              <a:effectLst/>
              <a:latin typeface="SimSun"/>
              <a:ea typeface="SimSun"/>
              <a:cs typeface="SimSun"/>
            </a:endParaRPr>
          </a:p>
          <a:p>
            <a:r>
              <a:rPr lang="zh-CN" sz="1200" kern="1200" dirty="0">
                <a:solidFill>
                  <a:schemeClr val="tx1"/>
                </a:solidFill>
                <a:effectLst/>
                <a:latin typeface="SimSun"/>
                <a:cs typeface="SimSun"/>
              </a:rPr>
              <a:t>SOGI 2: 就如何整合全校的活动和</a:t>
            </a:r>
            <a:r>
              <a:rPr lang="zh-CN" altLang="en-US" sz="1200" kern="1200" dirty="0">
                <a:solidFill>
                  <a:schemeClr val="tx1"/>
                </a:solidFill>
                <a:effectLst/>
                <a:latin typeface="SimSun"/>
                <a:cs typeface="SimSun"/>
              </a:rPr>
              <a:t>培养</a:t>
            </a:r>
            <a:r>
              <a:rPr lang="zh-CN" sz="1200" kern="1200" dirty="0">
                <a:solidFill>
                  <a:schemeClr val="tx1"/>
                </a:solidFill>
                <a:effectLst/>
                <a:latin typeface="SimSun"/>
                <a:cs typeface="SimSun"/>
              </a:rPr>
              <a:t>包容性环境提供指导。包容性的学习环境 - 包括SOGI和LGBTQ+标志、词汇的选择和课外机会 - 为所有学生创造积极和友善的空间。</a:t>
            </a:r>
            <a:endParaRPr lang="zh-CN" sz="1200" kern="1200" dirty="0">
              <a:solidFill>
                <a:schemeClr val="tx1"/>
              </a:solidFill>
              <a:effectLst/>
              <a:latin typeface="SimSun"/>
              <a:ea typeface="SimSun"/>
              <a:cs typeface="SimSun"/>
            </a:endParaRPr>
          </a:p>
          <a:p>
            <a:endParaRPr lang="zh-CN" sz="1200" kern="1200" dirty="0">
              <a:solidFill>
                <a:schemeClr val="tx1"/>
              </a:solidFill>
              <a:effectLst/>
              <a:latin typeface="SimSun"/>
              <a:ea typeface="SimSun"/>
              <a:cs typeface="SimSun"/>
            </a:endParaRPr>
          </a:p>
          <a:p>
            <a:r>
              <a:rPr lang="zh-CN" sz="1200" kern="1200" dirty="0">
                <a:solidFill>
                  <a:schemeClr val="tx1"/>
                </a:solidFill>
                <a:effectLst/>
                <a:latin typeface="SimSun"/>
                <a:cs typeface="SimSun"/>
              </a:rPr>
              <a:t>SOGI 3: 教育工作者可以找到本页上的课堂资源以及幼儿园至12年级的课程。通过跨多学科的课程计划教导学生有关多元与尊重</a:t>
            </a:r>
            <a:r>
              <a:rPr lang="zh-CN" altLang="en-US" sz="1200" kern="1200" dirty="0">
                <a:solidFill>
                  <a:schemeClr val="tx1"/>
                </a:solidFill>
                <a:effectLst/>
                <a:latin typeface="SimSun"/>
                <a:cs typeface="SimSun"/>
              </a:rPr>
              <a:t>的价值观</a:t>
            </a:r>
            <a:r>
              <a:rPr lang="zh-CN" sz="1200" kern="1200" dirty="0">
                <a:solidFill>
                  <a:schemeClr val="tx1"/>
                </a:solidFill>
                <a:effectLst/>
                <a:latin typeface="SimSun"/>
                <a:cs typeface="SimSun"/>
              </a:rPr>
              <a:t>，并将SOGI问题和LGBTQ+社区成员的例子包括进来，这样可以通过</a:t>
            </a:r>
            <a:r>
              <a:rPr lang="zh-CN" altLang="en-US" sz="1200" kern="1200" dirty="0">
                <a:solidFill>
                  <a:schemeClr val="tx1"/>
                </a:solidFill>
                <a:effectLst/>
                <a:latin typeface="SimSun"/>
                <a:cs typeface="SimSun"/>
              </a:rPr>
              <a:t>教学</a:t>
            </a:r>
            <a:r>
              <a:rPr lang="zh-CN" sz="1200" kern="1200" dirty="0">
                <a:solidFill>
                  <a:schemeClr val="tx1"/>
                </a:solidFill>
                <a:effectLst/>
                <a:latin typeface="SimSun"/>
                <a:cs typeface="SimSun"/>
              </a:rPr>
              <a:t>来反映学生生活和社会中的SOGI多样性。</a:t>
            </a:r>
          </a:p>
          <a:p>
            <a:endParaRPr lang="zh-CN" sz="1200" kern="1200" baseline="0" dirty="0">
              <a:solidFill>
                <a:schemeClr val="tx1"/>
              </a:solidFill>
              <a:effectLst/>
              <a:latin typeface="SimSun"/>
              <a:ea typeface="SimSun"/>
              <a:cs typeface="SimSun"/>
            </a:endParaRPr>
          </a:p>
        </p:txBody>
      </p:sp>
      <p:sp>
        <p:nvSpPr>
          <p:cNvPr id="4" name="Slide Number Placeholder 3"/>
          <p:cNvSpPr>
            <a:spLocks noGrp="1"/>
          </p:cNvSpPr>
          <p:nvPr>
            <p:ph type="sldNum" sz="quarter" idx="10"/>
          </p:nvPr>
        </p:nvSpPr>
        <p:spPr/>
        <p:txBody>
          <a:bodyPr/>
          <a:lstStyle/>
          <a:p>
            <a:fld id="{F39CA1AD-1862-2B4B-934E-687FB080348F}" type="slidenum">
              <a:rPr lang="en-US" smtClean="0"/>
              <a:t>7</a:t>
            </a:fld>
            <a:endParaRPr lang="zh-CN"/>
          </a:p>
        </p:txBody>
      </p:sp>
    </p:spTree>
    <p:extLst>
      <p:ext uri="{BB962C8B-B14F-4D97-AF65-F5344CB8AC3E}">
        <p14:creationId xmlns:p14="http://schemas.microsoft.com/office/powerpoint/2010/main" val="1414990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sz="1200" kern="1200" dirty="0">
                <a:solidFill>
                  <a:schemeClr val="tx1"/>
                </a:solidFill>
                <a:effectLst/>
                <a:latin typeface="SimSun"/>
                <a:cs typeface="SimSun"/>
              </a:rPr>
              <a:t>2 分钟</a:t>
            </a:r>
          </a:p>
          <a:p>
            <a:br>
              <a:rPr dirty="0"/>
            </a:br>
            <a:r>
              <a:rPr lang="zh-CN" altLang="en-US" sz="1200" b="1" kern="1200" dirty="0">
                <a:solidFill>
                  <a:schemeClr val="tx1"/>
                </a:solidFill>
                <a:effectLst/>
                <a:latin typeface="SimSun"/>
                <a:cs typeface="SimSun"/>
              </a:rPr>
              <a:t>可以这样讲解：</a:t>
            </a:r>
            <a:endParaRPr lang="zh-CN" sz="1200" b="1" kern="1200" dirty="0">
              <a:solidFill>
                <a:schemeClr val="tx1"/>
              </a:solidFill>
              <a:effectLst/>
              <a:latin typeface="SimSun"/>
              <a:cs typeface="SimSun"/>
            </a:endParaRPr>
          </a:p>
          <a:p>
            <a:r>
              <a:rPr lang="zh-CN" sz="1200" kern="1200" dirty="0">
                <a:solidFill>
                  <a:schemeClr val="tx1"/>
                </a:solidFill>
                <a:effectLst/>
                <a:latin typeface="SimSun"/>
                <a:cs typeface="SimSun"/>
              </a:rPr>
              <a:t>通过SOGI教育工作者网络，学区内外的工作人员可与其他教育工作者建立联系，并分享他们在营造学校和教室的包容性环境过程中所需的工具、资源和支持。 </a:t>
            </a:r>
          </a:p>
          <a:p>
            <a:endParaRPr lang="zh-CN" sz="1200" kern="1200" dirty="0">
              <a:solidFill>
                <a:schemeClr val="tx1"/>
              </a:solidFill>
              <a:effectLst/>
              <a:latin typeface="SimSun"/>
              <a:ea typeface="SimSun"/>
              <a:cs typeface="SimSun"/>
            </a:endParaRPr>
          </a:p>
          <a:p>
            <a:r>
              <a:rPr lang="zh-CN" sz="1200" kern="1200" dirty="0">
                <a:solidFill>
                  <a:schemeClr val="tx1"/>
                </a:solidFill>
                <a:effectLst/>
                <a:latin typeface="SimSun"/>
                <a:cs typeface="SimSun"/>
              </a:rPr>
              <a:t>通过这个网络模式，可在各学校设立SOGI学校负责人，由该负责人作为SOGI相关问题的关键联系人，并可为其他员工提供培训或资源。SOGI学校负责人可以从SOGI学区负责人那里获得帮助，BC省SOGI教育负责人则为所有SOGI学区负责人提供支持。</a:t>
            </a:r>
          </a:p>
          <a:p>
            <a:endParaRPr lang="zh-CN" sz="1200" kern="1200" dirty="0">
              <a:solidFill>
                <a:schemeClr val="tx1"/>
              </a:solidFill>
              <a:effectLst/>
              <a:latin typeface="SimSun"/>
              <a:ea typeface="SimSun"/>
              <a:cs typeface="SimSun"/>
            </a:endParaRPr>
          </a:p>
          <a:p>
            <a:r>
              <a:rPr lang="zh-CN" sz="1200" kern="1200" dirty="0">
                <a:solidFill>
                  <a:schemeClr val="tx1"/>
                </a:solidFill>
                <a:effectLst/>
                <a:latin typeface="SimSun"/>
                <a:cs typeface="SimSun"/>
              </a:rPr>
              <a:t>如果对孩子所在学校的SOGI计划有任何疑问，家长可以向SOGI学校负责人咨询。</a:t>
            </a:r>
            <a:endParaRPr lang="zh-CN" sz="1200" kern="1200" dirty="0">
              <a:solidFill>
                <a:schemeClr val="tx1"/>
              </a:solidFill>
              <a:effectLst/>
              <a:latin typeface="SimSun"/>
              <a:ea typeface="SimSun"/>
              <a:cs typeface="SimSun"/>
            </a:endParaRPr>
          </a:p>
          <a:p>
            <a:endParaRPr lang="zh-CN" sz="1200" b="1" kern="1200" dirty="0">
              <a:solidFill>
                <a:schemeClr val="tx1"/>
              </a:solidFill>
              <a:effectLst/>
              <a:latin typeface="SimSun"/>
              <a:ea typeface="SimSun"/>
              <a:cs typeface="SimSun"/>
            </a:endParaRPr>
          </a:p>
        </p:txBody>
      </p:sp>
      <p:sp>
        <p:nvSpPr>
          <p:cNvPr id="4" name="Slide Number Placeholder 3"/>
          <p:cNvSpPr>
            <a:spLocks noGrp="1"/>
          </p:cNvSpPr>
          <p:nvPr>
            <p:ph type="sldNum" sz="quarter" idx="10"/>
          </p:nvPr>
        </p:nvSpPr>
        <p:spPr/>
        <p:txBody>
          <a:bodyPr/>
          <a:lstStyle/>
          <a:p>
            <a:fld id="{F39CA1AD-1862-2B4B-934E-687FB080348F}" type="slidenum">
              <a:rPr lang="en-US" smtClean="0"/>
              <a:t>8</a:t>
            </a:fld>
            <a:endParaRPr lang="zh-CN"/>
          </a:p>
        </p:txBody>
      </p:sp>
    </p:spTree>
    <p:extLst>
      <p:ext uri="{BB962C8B-B14F-4D97-AF65-F5344CB8AC3E}">
        <p14:creationId xmlns:p14="http://schemas.microsoft.com/office/powerpoint/2010/main" val="1414990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sz="1200" kern="1200" dirty="0">
                <a:solidFill>
                  <a:schemeClr val="tx1"/>
                </a:solidFill>
                <a:effectLst/>
                <a:latin typeface="SimSun"/>
                <a:cs typeface="SimSun"/>
              </a:rPr>
              <a:t>1分钟</a:t>
            </a:r>
          </a:p>
          <a:p>
            <a:br>
              <a:rPr dirty="0"/>
            </a:br>
            <a:r>
              <a:rPr lang="zh-CN" altLang="en-US" sz="1200" b="1" kern="1200" dirty="0">
                <a:solidFill>
                  <a:schemeClr val="tx1"/>
                </a:solidFill>
                <a:effectLst/>
                <a:latin typeface="SimSun"/>
                <a:cs typeface="SimSun"/>
              </a:rPr>
              <a:t>可以这样讲解：</a:t>
            </a:r>
            <a:r>
              <a:rPr lang="zh-CN" sz="1200" b="1" kern="1200" dirty="0">
                <a:solidFill>
                  <a:schemeClr val="tx1"/>
                </a:solidFill>
                <a:effectLst/>
                <a:latin typeface="SimSun"/>
                <a:cs typeface="SimSun"/>
              </a:rPr>
              <a:t> </a:t>
            </a:r>
            <a:endParaRPr lang="zh-CN" sz="1200" kern="1200" dirty="0">
              <a:solidFill>
                <a:schemeClr val="tx1"/>
              </a:solidFill>
              <a:effectLst/>
              <a:latin typeface="SimSun"/>
              <a:ea typeface="SimSun"/>
              <a:cs typeface="SimSun"/>
            </a:endParaRPr>
          </a:p>
          <a:p>
            <a:r>
              <a:rPr lang="zh-CN" sz="1200" b="0" i="0" kern="1200" dirty="0">
                <a:solidFill>
                  <a:schemeClr val="tx1"/>
                </a:solidFill>
                <a:effectLst/>
                <a:latin typeface="SimSun"/>
                <a:cs typeface="SimSun"/>
              </a:rPr>
              <a:t>SOGI 1 2 3由ARC基金会与BC省教育厅、BC省教师联合会、BC省各学区、UBC教育学院（UBC Faculty of Education）、教育合作伙伴以及各地方、国家和国际LGBTQ社区组织合作创建。</a:t>
            </a:r>
          </a:p>
          <a:p>
            <a:endParaRPr lang="zh-CN" sz="1200" b="0" i="0" kern="1200" dirty="0">
              <a:solidFill>
                <a:schemeClr val="tx1"/>
              </a:solidFill>
              <a:effectLst/>
              <a:latin typeface="SimSun"/>
              <a:ea typeface="SimSun"/>
              <a:cs typeface="SimSu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sz="1200" kern="1200" dirty="0">
                <a:solidFill>
                  <a:schemeClr val="tx1"/>
                </a:solidFill>
                <a:effectLst/>
                <a:latin typeface="SimSun"/>
                <a:cs typeface="SimSun"/>
              </a:rPr>
              <a:t>SOGI 1 2 3家长资源由ARC基金会与BC省家长咨询委员会（BCCPAC）和教育厅合作创建。</a:t>
            </a:r>
            <a:endParaRPr lang="zh-CN" sz="1200" b="0" i="0" kern="1200" dirty="0">
              <a:solidFill>
                <a:schemeClr val="tx1"/>
              </a:solidFill>
              <a:effectLst/>
              <a:latin typeface="SimSun"/>
              <a:ea typeface="SimSun"/>
              <a:cs typeface="SimSun"/>
            </a:endParaRPr>
          </a:p>
          <a:p>
            <a:endParaRPr lang="zh-CN" sz="1200" b="0" i="0" kern="1200" baseline="0" dirty="0">
              <a:solidFill>
                <a:schemeClr val="tx1"/>
              </a:solidFill>
              <a:effectLst/>
              <a:latin typeface="SimSun"/>
              <a:ea typeface="SimSun"/>
              <a:cs typeface="SimSun"/>
            </a:endParaRPr>
          </a:p>
          <a:p>
            <a:r>
              <a:rPr lang="zh-CN" sz="1200" b="0" i="0" kern="1200" dirty="0">
                <a:solidFill>
                  <a:schemeClr val="tx1"/>
                </a:solidFill>
                <a:effectLst/>
                <a:latin typeface="SimSun"/>
                <a:cs typeface="SimSun"/>
              </a:rPr>
              <a:t>SOGI 1 2 3有助于在省内机构和社团之间建立桥梁，从而实现更有效、更可持续和更快速的变革。许多团体长期以来在这方面一直付出着很大的努力。</a:t>
            </a:r>
            <a:r>
              <a:rPr lang="zh-CN" altLang="en-US" sz="1200" b="0" i="0" kern="1200" dirty="0">
                <a:solidFill>
                  <a:schemeClr val="tx1"/>
                </a:solidFill>
                <a:effectLst/>
                <a:latin typeface="SimSun"/>
                <a:cs typeface="SimSun"/>
              </a:rPr>
              <a:t>将</a:t>
            </a:r>
            <a:r>
              <a:rPr lang="zh-CN" altLang="zh-CN" sz="1200" b="0" i="0" kern="1200" dirty="0">
                <a:solidFill>
                  <a:schemeClr val="tx1"/>
                </a:solidFill>
                <a:effectLst/>
                <a:latin typeface="SimSun"/>
                <a:cs typeface="SimSun"/>
              </a:rPr>
              <a:t>他们的努力</a:t>
            </a:r>
            <a:r>
              <a:rPr lang="zh-CN" sz="1200" b="0" i="0" kern="1200" dirty="0">
                <a:solidFill>
                  <a:schemeClr val="tx1"/>
                </a:solidFill>
                <a:effectLst/>
                <a:latin typeface="SimSun"/>
                <a:cs typeface="SimSun"/>
              </a:rPr>
              <a:t>进一步</a:t>
            </a:r>
            <a:r>
              <a:rPr lang="zh-CN" altLang="en-US" sz="1200" b="0" i="0" kern="1200" dirty="0">
                <a:solidFill>
                  <a:schemeClr val="tx1"/>
                </a:solidFill>
                <a:effectLst/>
                <a:latin typeface="SimSun"/>
                <a:cs typeface="SimSun"/>
              </a:rPr>
              <a:t>联合</a:t>
            </a:r>
            <a:r>
              <a:rPr lang="zh-CN" sz="1200" b="0" i="0" kern="1200" dirty="0">
                <a:solidFill>
                  <a:schemeClr val="tx1"/>
                </a:solidFill>
                <a:effectLst/>
                <a:latin typeface="SimSun"/>
                <a:cs typeface="SimSun"/>
              </a:rPr>
              <a:t>将使所有人获得更多收益。</a:t>
            </a:r>
          </a:p>
        </p:txBody>
      </p:sp>
      <p:sp>
        <p:nvSpPr>
          <p:cNvPr id="4" name="Slide Number Placeholder 3"/>
          <p:cNvSpPr>
            <a:spLocks noGrp="1"/>
          </p:cNvSpPr>
          <p:nvPr>
            <p:ph type="sldNum" sz="quarter" idx="10"/>
          </p:nvPr>
        </p:nvSpPr>
        <p:spPr/>
        <p:txBody>
          <a:bodyPr/>
          <a:lstStyle/>
          <a:p>
            <a:fld id="{F39CA1AD-1862-2B4B-934E-687FB080348F}" type="slidenum">
              <a:rPr lang="en-US" smtClean="0"/>
              <a:t>9</a:t>
            </a:fld>
            <a:endParaRPr lang="zh-CN"/>
          </a:p>
        </p:txBody>
      </p:sp>
    </p:spTree>
    <p:extLst>
      <p:ext uri="{BB962C8B-B14F-4D97-AF65-F5344CB8AC3E}">
        <p14:creationId xmlns:p14="http://schemas.microsoft.com/office/powerpoint/2010/main" val="1414990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65906FB-DEBD-49DC-8FCB-09BC3E77A8A9}" type="datetimeFigureOut">
              <a:rPr lang="en-US" smtClean="0">
                <a:solidFill>
                  <a:prstClr val="black">
                    <a:tint val="75000"/>
                  </a:prstClr>
                </a:solidFill>
              </a:rPr>
              <a:pPr/>
              <a:t>2/26/19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936E38-D958-4418-AB51-52043866A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37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5906FB-DEBD-49DC-8FCB-09BC3E77A8A9}" type="datetimeFigureOut">
              <a:rPr lang="en-US" smtClean="0">
                <a:solidFill>
                  <a:prstClr val="black">
                    <a:tint val="75000"/>
                  </a:prstClr>
                </a:solidFill>
              </a:rPr>
              <a:pPr/>
              <a:t>2/26/19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936E38-D958-4418-AB51-52043866A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10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5906FB-DEBD-49DC-8FCB-09BC3E77A8A9}" type="datetimeFigureOut">
              <a:rPr lang="en-US" smtClean="0">
                <a:solidFill>
                  <a:prstClr val="black">
                    <a:tint val="75000"/>
                  </a:prstClr>
                </a:solidFill>
              </a:rPr>
              <a:pPr/>
              <a:t>2/26/19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936E38-D958-4418-AB51-52043866A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52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5906FB-DEBD-49DC-8FCB-09BC3E77A8A9}" type="datetimeFigureOut">
              <a:rPr lang="en-US" smtClean="0">
                <a:solidFill>
                  <a:prstClr val="black">
                    <a:tint val="75000"/>
                  </a:prstClr>
                </a:solidFill>
              </a:rPr>
              <a:pPr/>
              <a:t>2/26/19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936E38-D958-4418-AB51-52043866A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35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5906FB-DEBD-49DC-8FCB-09BC3E77A8A9}" type="datetimeFigureOut">
              <a:rPr lang="en-US" smtClean="0">
                <a:solidFill>
                  <a:prstClr val="black">
                    <a:tint val="75000"/>
                  </a:prstClr>
                </a:solidFill>
              </a:rPr>
              <a:pPr/>
              <a:t>2/26/19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C936E38-D958-4418-AB51-52043866A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4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5906FB-DEBD-49DC-8FCB-09BC3E77A8A9}" type="datetimeFigureOut">
              <a:rPr lang="en-US" smtClean="0">
                <a:solidFill>
                  <a:prstClr val="black">
                    <a:tint val="75000"/>
                  </a:prstClr>
                </a:solidFill>
              </a:rPr>
              <a:pPr/>
              <a:t>2/26/19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936E38-D958-4418-AB51-52043866A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6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5906FB-DEBD-49DC-8FCB-09BC3E77A8A9}" type="datetimeFigureOut">
              <a:rPr lang="en-US" smtClean="0">
                <a:solidFill>
                  <a:prstClr val="black">
                    <a:tint val="75000"/>
                  </a:prstClr>
                </a:solidFill>
              </a:rPr>
              <a:pPr/>
              <a:t>2/26/19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C936E38-D958-4418-AB51-52043866A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156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5906FB-DEBD-49DC-8FCB-09BC3E77A8A9}" type="datetimeFigureOut">
              <a:rPr lang="en-US" smtClean="0">
                <a:solidFill>
                  <a:prstClr val="black">
                    <a:tint val="75000"/>
                  </a:prstClr>
                </a:solidFill>
              </a:rPr>
              <a:pPr/>
              <a:t>2/26/19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C936E38-D958-4418-AB51-52043866A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61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5906FB-DEBD-49DC-8FCB-09BC3E77A8A9}" type="datetimeFigureOut">
              <a:rPr lang="en-US" smtClean="0">
                <a:solidFill>
                  <a:prstClr val="black">
                    <a:tint val="75000"/>
                  </a:prstClr>
                </a:solidFill>
              </a:rPr>
              <a:pPr/>
              <a:t>2/26/19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C936E38-D958-4418-AB51-52043866A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96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5906FB-DEBD-49DC-8FCB-09BC3E77A8A9}" type="datetimeFigureOut">
              <a:rPr lang="en-US" smtClean="0">
                <a:solidFill>
                  <a:prstClr val="black">
                    <a:tint val="75000"/>
                  </a:prstClr>
                </a:solidFill>
              </a:rPr>
              <a:pPr/>
              <a:t>2/26/19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936E38-D958-4418-AB51-52043866A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415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5906FB-DEBD-49DC-8FCB-09BC3E77A8A9}" type="datetimeFigureOut">
              <a:rPr lang="en-US" smtClean="0">
                <a:solidFill>
                  <a:prstClr val="black">
                    <a:tint val="75000"/>
                  </a:prstClr>
                </a:solidFill>
              </a:rPr>
              <a:pPr/>
              <a:t>2/26/19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C936E38-D958-4418-AB51-52043866A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39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5906FB-DEBD-49DC-8FCB-09BC3E77A8A9}" type="datetimeFigureOut">
              <a:rPr lang="en-US" smtClean="0">
                <a:solidFill>
                  <a:prstClr val="black">
                    <a:tint val="75000"/>
                  </a:prstClr>
                </a:solidFill>
              </a:rPr>
              <a:pPr/>
              <a:t>2/26/19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36E38-D958-4418-AB51-52043866A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61622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t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s://www.youtube.com/watch?v=W5-BhcorOtI" TargetMode="External"/><Relationship Id="rId4" Type="http://schemas.openxmlformats.org/officeDocument/2006/relationships/hyperlink" Target="https://www.youtube.com/watch?v=ZDSARFjk7X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ti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tiff"/><Relationship Id="rId5" Type="http://schemas.openxmlformats.org/officeDocument/2006/relationships/image" Target="../media/image10.jpg"/><Relationship Id="rId10" Type="http://schemas.openxmlformats.org/officeDocument/2006/relationships/image" Target="../media/image14.png"/><Relationship Id="rId4" Type="http://schemas.openxmlformats.org/officeDocument/2006/relationships/image" Target="../media/image9.jp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8522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363" y="472094"/>
            <a:ext cx="1920231" cy="2085371"/>
          </a:xfrm>
          <a:prstGeom prst="rect">
            <a:avLst/>
          </a:prstGeom>
        </p:spPr>
      </p:pic>
      <p:sp>
        <p:nvSpPr>
          <p:cNvPr id="8" name="Rectangle 7"/>
          <p:cNvSpPr/>
          <p:nvPr/>
        </p:nvSpPr>
        <p:spPr>
          <a:xfrm>
            <a:off x="0" y="6086475"/>
            <a:ext cx="12192000" cy="77152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Arial" charset="0"/>
              <a:cs typeface="Arial" panose="020B0604020202020204" pitchFamily="34" charset="0"/>
            </a:endParaRPr>
          </a:p>
        </p:txBody>
      </p:sp>
      <p:sp>
        <p:nvSpPr>
          <p:cNvPr id="10" name="TextBox 9"/>
          <p:cNvSpPr txBox="1"/>
          <p:nvPr/>
        </p:nvSpPr>
        <p:spPr>
          <a:xfrm>
            <a:off x="1446" y="6282067"/>
            <a:ext cx="12204842" cy="461665"/>
          </a:xfrm>
          <a:prstGeom prst="rect">
            <a:avLst/>
          </a:prstGeom>
          <a:noFill/>
        </p:spPr>
        <p:txBody>
          <a:bodyPr wrap="square" rtlCol="0">
            <a:spAutoFit/>
          </a:bodyPr>
          <a:lstStyle/>
          <a:p>
            <a:pPr algn="ctr"/>
            <a:r>
              <a:rPr lang="zh-CN" sz="2400" spc="100">
                <a:solidFill>
                  <a:schemeClr val="bg1"/>
                </a:solidFill>
                <a:latin typeface="Arial" panose="020B0604020202020204" pitchFamily="34" charset="0"/>
                <a:ea typeface="Microsoft YaHei" panose="020B0503020204020204" pitchFamily="34" charset="-122"/>
                <a:cs typeface="Arial" panose="020B0604020202020204" pitchFamily="34" charset="0"/>
              </a:rPr>
              <a:t>SOGIeducation.org                                                                               #sogi123</a:t>
            </a:r>
          </a:p>
        </p:txBody>
      </p:sp>
      <p:sp>
        <p:nvSpPr>
          <p:cNvPr id="3" name="Rectangle 2"/>
          <p:cNvSpPr/>
          <p:nvPr/>
        </p:nvSpPr>
        <p:spPr>
          <a:xfrm>
            <a:off x="-14288" y="1983119"/>
            <a:ext cx="12206288" cy="2092881"/>
          </a:xfrm>
          <a:prstGeom prst="rect">
            <a:avLst/>
          </a:prstGeom>
        </p:spPr>
        <p:txBody>
          <a:bodyPr wrap="square">
            <a:spAutoFit/>
          </a:bodyPr>
          <a:lstStyle/>
          <a:p>
            <a:pPr algn="ctr"/>
            <a:r>
              <a:rPr lang="zh-CN" sz="3000" dirty="0">
                <a:solidFill>
                  <a:schemeClr val="tx1">
                    <a:lumMod val="65000"/>
                    <a:lumOff val="35000"/>
                  </a:schemeClr>
                </a:solidFill>
                <a:latin typeface="Arial" panose="020B0604020202020204" pitchFamily="34" charset="0"/>
                <a:ea typeface="Microsoft YaHei" panose="020B0503020204020204" pitchFamily="34" charset="-122"/>
                <a:cs typeface="Arial" panose="020B0604020202020204" pitchFamily="34" charset="0"/>
              </a:rPr>
              <a:t>家长社区</a:t>
            </a:r>
          </a:p>
          <a:p>
            <a:pPr algn="ctr"/>
            <a:r>
              <a:rPr lang="zh-CN" sz="5000" dirty="0">
                <a:solidFill>
                  <a:schemeClr val="tx1">
                    <a:lumMod val="65000"/>
                    <a:lumOff val="35000"/>
                  </a:schemeClr>
                </a:solidFill>
                <a:latin typeface="Arial" panose="020B0604020202020204" pitchFamily="34" charset="0"/>
                <a:ea typeface="Microsoft YaHei" panose="020B0503020204020204" pitchFamily="34" charset="-122"/>
                <a:cs typeface="Arial" panose="020B0604020202020204" pitchFamily="34" charset="0"/>
              </a:rPr>
              <a:t>简介 </a:t>
            </a:r>
          </a:p>
          <a:p>
            <a:pPr algn="ctr"/>
            <a:r>
              <a:rPr lang="zh-CN" sz="5000" dirty="0">
                <a:solidFill>
                  <a:schemeClr val="tx1">
                    <a:lumMod val="65000"/>
                    <a:lumOff val="35000"/>
                  </a:schemeClr>
                </a:solidFill>
                <a:latin typeface="Arial" panose="020B0604020202020204" pitchFamily="34" charset="0"/>
                <a:ea typeface="Microsoft YaHei" panose="020B0503020204020204" pitchFamily="34" charset="-122"/>
                <a:cs typeface="Arial" panose="020B0604020202020204" pitchFamily="34" charset="0"/>
              </a:rPr>
              <a:t>SOGI包容教育</a:t>
            </a:r>
          </a:p>
        </p:txBody>
      </p:sp>
      <p:grpSp>
        <p:nvGrpSpPr>
          <p:cNvPr id="11" name="Group 10">
            <a:extLst>
              <a:ext uri="{FF2B5EF4-FFF2-40B4-BE49-F238E27FC236}">
                <a16:creationId xmlns:a16="http://schemas.microsoft.com/office/drawing/2014/main" id="{0C8F8B77-F726-184A-8E75-A102127114DE}"/>
              </a:ext>
            </a:extLst>
          </p:cNvPr>
          <p:cNvGrpSpPr/>
          <p:nvPr/>
        </p:nvGrpSpPr>
        <p:grpSpPr>
          <a:xfrm>
            <a:off x="565363" y="4388576"/>
            <a:ext cx="10946704" cy="1385322"/>
            <a:chOff x="265326" y="3355123"/>
            <a:chExt cx="10946704" cy="1385322"/>
          </a:xfrm>
        </p:grpSpPr>
        <p:pic>
          <p:nvPicPr>
            <p:cNvPr id="12" name="Picture 11">
              <a:extLst>
                <a:ext uri="{FF2B5EF4-FFF2-40B4-BE49-F238E27FC236}">
                  <a16:creationId xmlns:a16="http://schemas.microsoft.com/office/drawing/2014/main" id="{BE24B0C7-057B-5D4E-97C5-3D8D7DC4B7F1}"/>
                </a:ext>
              </a:extLst>
            </p:cNvPr>
            <p:cNvPicPr/>
            <p:nvPr/>
          </p:nvPicPr>
          <p:blipFill>
            <a:blip r:embed="rId4">
              <a:extLst>
                <a:ext uri="{28A0092B-C50C-407E-A947-70E740481C1C}">
                  <a14:useLocalDpi xmlns:a14="http://schemas.microsoft.com/office/drawing/2010/main" val="0"/>
                </a:ext>
              </a:extLst>
            </a:blip>
            <a:stretch>
              <a:fillRect/>
            </a:stretch>
          </p:blipFill>
          <p:spPr>
            <a:xfrm>
              <a:off x="265326" y="3355123"/>
              <a:ext cx="4212889" cy="1088061"/>
            </a:xfrm>
            <a:prstGeom prst="rect">
              <a:avLst/>
            </a:prstGeom>
          </p:spPr>
        </p:pic>
        <p:pic>
          <p:nvPicPr>
            <p:cNvPr id="13" name="Picture 12">
              <a:extLst>
                <a:ext uri="{FF2B5EF4-FFF2-40B4-BE49-F238E27FC236}">
                  <a16:creationId xmlns:a16="http://schemas.microsoft.com/office/drawing/2014/main" id="{45659091-8D00-B548-989F-BCB79A7EACF8}"/>
                </a:ext>
              </a:extLst>
            </p:cNvPr>
            <p:cNvPicPr/>
            <p:nvPr/>
          </p:nvPicPr>
          <p:blipFill>
            <a:blip r:embed="rId5">
              <a:extLst>
                <a:ext uri="{28A0092B-C50C-407E-A947-70E740481C1C}">
                  <a14:useLocalDpi xmlns:a14="http://schemas.microsoft.com/office/drawing/2010/main" val="0"/>
                </a:ext>
              </a:extLst>
            </a:blip>
            <a:stretch>
              <a:fillRect/>
            </a:stretch>
          </p:blipFill>
          <p:spPr>
            <a:xfrm>
              <a:off x="5165980" y="3487690"/>
              <a:ext cx="3566843" cy="1252755"/>
            </a:xfrm>
            <a:prstGeom prst="rect">
              <a:avLst/>
            </a:prstGeom>
          </p:spPr>
        </p:pic>
        <p:pic>
          <p:nvPicPr>
            <p:cNvPr id="17" name="Picture 16">
              <a:extLst>
                <a:ext uri="{FF2B5EF4-FFF2-40B4-BE49-F238E27FC236}">
                  <a16:creationId xmlns:a16="http://schemas.microsoft.com/office/drawing/2014/main" id="{EE451975-2D45-9C43-9E4D-217FB7624233}"/>
                </a:ext>
              </a:extLst>
            </p:cNvPr>
            <p:cNvPicPr/>
            <p:nvPr/>
          </p:nvPicPr>
          <p:blipFill>
            <a:blip r:embed="rId6">
              <a:extLst>
                <a:ext uri="{28A0092B-C50C-407E-A947-70E740481C1C}">
                  <a14:useLocalDpi xmlns:a14="http://schemas.microsoft.com/office/drawing/2010/main" val="0"/>
                </a:ext>
              </a:extLst>
            </a:blip>
            <a:stretch>
              <a:fillRect/>
            </a:stretch>
          </p:blipFill>
          <p:spPr>
            <a:xfrm>
              <a:off x="9420588" y="3585235"/>
              <a:ext cx="1791442" cy="1057667"/>
            </a:xfrm>
            <a:prstGeom prst="rect">
              <a:avLst/>
            </a:prstGeom>
          </p:spPr>
        </p:pic>
      </p:grpSp>
    </p:spTree>
    <p:extLst>
      <p:ext uri="{BB962C8B-B14F-4D97-AF65-F5344CB8AC3E}">
        <p14:creationId xmlns:p14="http://schemas.microsoft.com/office/powerpoint/2010/main" val="610897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Microsoft YaHei" panose="020B0503020204020204" pitchFamily="34" charset="-122"/>
              <a:cs typeface="Arial" panose="020B0604020202020204" pitchFamily="34" charset="0"/>
            </a:endParaRPr>
          </a:p>
        </p:txBody>
      </p:sp>
      <p:sp>
        <p:nvSpPr>
          <p:cNvPr id="7" name="TextBox 6"/>
          <p:cNvSpPr txBox="1"/>
          <p:nvPr/>
        </p:nvSpPr>
        <p:spPr>
          <a:xfrm>
            <a:off x="621852" y="2866024"/>
            <a:ext cx="8865047" cy="837152"/>
          </a:xfrm>
          <a:prstGeom prst="rect">
            <a:avLst/>
          </a:prstGeom>
          <a:noFill/>
        </p:spPr>
        <p:txBody>
          <a:bodyPr wrap="square" rtlCol="0">
            <a:spAutoFit/>
          </a:bodyPr>
          <a:lstStyle/>
          <a:p>
            <a:pPr algn="just">
              <a:lnSpc>
                <a:spcPct val="110000"/>
              </a:lnSpc>
              <a:spcBef>
                <a:spcPts val="600"/>
              </a:spcBef>
              <a:spcAft>
                <a:spcPts val="600"/>
              </a:spcAft>
            </a:pPr>
            <a:r>
              <a:rPr lang="zh-CN" sz="2200" dirty="0">
                <a:latin typeface="Arial" panose="020B0604020202020204" pitchFamily="34" charset="0"/>
                <a:ea typeface="Microsoft YaHei" panose="020B0503020204020204" pitchFamily="34" charset="-122"/>
                <a:cs typeface="Arial" panose="020B0604020202020204" pitchFamily="34" charset="0"/>
              </a:rPr>
              <a:t>“......个人和社交能力包含学生个人健康发展所需的能力、理解和关怀自己和他人的能力以及寻找和实现他们今生的目标所需的能力。”</a:t>
            </a:r>
            <a:endParaRPr lang="zh-CN" sz="2200" dirty="0">
              <a:solidFill>
                <a:srgbClr val="0070C0"/>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0" name="TextBox 9"/>
          <p:cNvSpPr txBox="1"/>
          <p:nvPr/>
        </p:nvSpPr>
        <p:spPr>
          <a:xfrm>
            <a:off x="621852" y="1845045"/>
            <a:ext cx="11205647" cy="646331"/>
          </a:xfrm>
          <a:prstGeom prst="rect">
            <a:avLst/>
          </a:prstGeom>
          <a:noFill/>
        </p:spPr>
        <p:txBody>
          <a:bodyPr wrap="square" rtlCol="0">
            <a:spAutoFit/>
          </a:bodyPr>
          <a:lstStyle/>
          <a:p>
            <a:r>
              <a:rPr lang="zh-CN" sz="3600" dirty="0">
                <a:solidFill>
                  <a:srgbClr val="414142"/>
                </a:solidFill>
                <a:latin typeface="Arial" panose="020B0604020202020204" pitchFamily="34" charset="0"/>
                <a:ea typeface="Microsoft YaHei" panose="020B0503020204020204" pitchFamily="34" charset="-122"/>
                <a:cs typeface="Arial" panose="020B0604020202020204" pitchFamily="34" charset="0"/>
              </a:rPr>
              <a:t>BC省教学大纲</a:t>
            </a:r>
            <a:r>
              <a:rPr lang="zh-CN" altLang="en-US" sz="3600" dirty="0">
                <a:solidFill>
                  <a:srgbClr val="414142"/>
                </a:solidFill>
                <a:latin typeface="Arial" panose="020B0604020202020204" pitchFamily="34" charset="0"/>
                <a:ea typeface="Microsoft YaHei" panose="020B0503020204020204" pitchFamily="34" charset="-122"/>
                <a:cs typeface="Arial" panose="020B0604020202020204" pitchFamily="34" charset="0"/>
              </a:rPr>
              <a:t>：</a:t>
            </a:r>
            <a:r>
              <a:rPr lang="zh-CN" sz="3600" dirty="0">
                <a:solidFill>
                  <a:srgbClr val="414142"/>
                </a:solidFill>
                <a:latin typeface="Arial" panose="020B0604020202020204" pitchFamily="34" charset="0"/>
                <a:ea typeface="Microsoft YaHei" panose="020B0503020204020204" pitchFamily="34" charset="-122"/>
                <a:cs typeface="Arial" panose="020B0604020202020204" pitchFamily="34" charset="0"/>
              </a:rPr>
              <a:t>个人和社交能力</a:t>
            </a: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zh-CN" sz="2400" spc="100">
                <a:solidFill>
                  <a:schemeClr val="bg1"/>
                </a:solidFill>
                <a:latin typeface="Arial" panose="020B0604020202020204" pitchFamily="34" charset="0"/>
                <a:ea typeface="Microsoft YaHei" panose="020B0503020204020204" pitchFamily="34" charset="-122"/>
                <a:cs typeface="Arial" panose="020B0604020202020204" pitchFamily="34" charset="0"/>
              </a:rPr>
              <a:t>SOGIeducation.org                                                                               #sogi123</a:t>
            </a:r>
          </a:p>
        </p:txBody>
      </p:sp>
      <p:pic>
        <p:nvPicPr>
          <p:cNvPr id="12" name="Picture 11">
            <a:extLst>
              <a:ext uri="{FF2B5EF4-FFF2-40B4-BE49-F238E27FC236}">
                <a16:creationId xmlns:a16="http://schemas.microsoft.com/office/drawing/2014/main" id="{8A5456A9-E626-B749-8C5A-325D303407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2253" y="2491376"/>
            <a:ext cx="2215246" cy="2658295"/>
          </a:xfrm>
          <a:prstGeom prst="rect">
            <a:avLst/>
          </a:prstGeom>
        </p:spPr>
      </p:pic>
    </p:spTree>
    <p:extLst>
      <p:ext uri="{BB962C8B-B14F-4D97-AF65-F5344CB8AC3E}">
        <p14:creationId xmlns:p14="http://schemas.microsoft.com/office/powerpoint/2010/main" val="3003837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Microsoft YaHei" panose="020B0503020204020204" pitchFamily="34" charset="-122"/>
              <a:cs typeface="Arial" panose="020B0604020202020204" pitchFamily="34" charset="0"/>
            </a:endParaRPr>
          </a:p>
        </p:txBody>
      </p:sp>
      <p:sp>
        <p:nvSpPr>
          <p:cNvPr id="10" name="TextBox 9"/>
          <p:cNvSpPr txBox="1"/>
          <p:nvPr/>
        </p:nvSpPr>
        <p:spPr>
          <a:xfrm>
            <a:off x="1243706" y="596251"/>
            <a:ext cx="10358128" cy="646331"/>
          </a:xfrm>
          <a:prstGeom prst="rect">
            <a:avLst/>
          </a:prstGeom>
          <a:noFill/>
        </p:spPr>
        <p:txBody>
          <a:bodyPr wrap="square" rtlCol="0">
            <a:spAutoFit/>
          </a:bodyPr>
          <a:lstStyle/>
          <a:p>
            <a:r>
              <a:rPr lang="zh-CN" sz="3600" dirty="0">
                <a:solidFill>
                  <a:srgbClr val="414142"/>
                </a:solidFill>
                <a:latin typeface="Arial" panose="020B0604020202020204" pitchFamily="34" charset="0"/>
                <a:ea typeface="Microsoft YaHei" panose="020B0503020204020204" pitchFamily="34" charset="-122"/>
                <a:cs typeface="Arial" panose="020B0604020202020204" pitchFamily="34" charset="0"/>
              </a:rPr>
              <a:t>SOGI包容教育可能会</a:t>
            </a:r>
            <a:r>
              <a:rPr lang="zh-CN" altLang="en-US" sz="3600" dirty="0">
                <a:solidFill>
                  <a:srgbClr val="414142"/>
                </a:solidFill>
                <a:latin typeface="Arial" panose="020B0604020202020204" pitchFamily="34" charset="0"/>
                <a:ea typeface="Microsoft YaHei" panose="020B0503020204020204" pitchFamily="34" charset="-122"/>
                <a:cs typeface="Arial" panose="020B0604020202020204" pitchFamily="34" charset="0"/>
              </a:rPr>
              <a:t>涉及哪些内容</a:t>
            </a:r>
            <a:r>
              <a:rPr lang="zh-CN" sz="3600" dirty="0">
                <a:solidFill>
                  <a:srgbClr val="414142"/>
                </a:solidFill>
                <a:latin typeface="Arial" panose="020B0604020202020204" pitchFamily="34" charset="0"/>
                <a:ea typeface="Microsoft YaHei" panose="020B0503020204020204" pitchFamily="34" charset="-122"/>
                <a:cs typeface="Arial" panose="020B0604020202020204" pitchFamily="34" charset="0"/>
              </a:rPr>
              <a:t>？</a:t>
            </a: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zh-CN" sz="2400" spc="100" dirty="0">
                <a:solidFill>
                  <a:schemeClr val="bg1"/>
                </a:solidFill>
                <a:latin typeface="Arial" panose="020B0604020202020204" pitchFamily="34" charset="0"/>
                <a:ea typeface="Microsoft YaHei" panose="020B0503020204020204" pitchFamily="34" charset="-122"/>
                <a:cs typeface="Arial" panose="020B0604020202020204" pitchFamily="34" charset="0"/>
              </a:rPr>
              <a:t>SOGIeducation.org                                                                               #sogi123</a:t>
            </a:r>
          </a:p>
        </p:txBody>
      </p:sp>
      <p:graphicFrame>
        <p:nvGraphicFramePr>
          <p:cNvPr id="9" name="Table 8">
            <a:extLst>
              <a:ext uri="{FF2B5EF4-FFF2-40B4-BE49-F238E27FC236}">
                <a16:creationId xmlns:a16="http://schemas.microsoft.com/office/drawing/2014/main" id="{28BBB32E-CFC9-7941-B10E-DA00A725DFF9}"/>
              </a:ext>
            </a:extLst>
          </p:cNvPr>
          <p:cNvGraphicFramePr>
            <a:graphicFrameLocks noGrp="1"/>
          </p:cNvGraphicFramePr>
          <p:nvPr>
            <p:extLst>
              <p:ext uri="{D42A27DB-BD31-4B8C-83A1-F6EECF244321}">
                <p14:modId xmlns:p14="http://schemas.microsoft.com/office/powerpoint/2010/main" val="1223679432"/>
              </p:ext>
            </p:extLst>
          </p:nvPr>
        </p:nvGraphicFramePr>
        <p:xfrm>
          <a:off x="1485536" y="1428448"/>
          <a:ext cx="10116298" cy="4433939"/>
        </p:xfrm>
        <a:graphic>
          <a:graphicData uri="http://schemas.openxmlformats.org/drawingml/2006/table">
            <a:tbl>
              <a:tblPr firstRow="1" bandRow="1">
                <a:tableStyleId>{93296810-A885-4BE3-A3E7-6D5BEEA58F35}</a:tableStyleId>
              </a:tblPr>
              <a:tblGrid>
                <a:gridCol w="1855981">
                  <a:extLst>
                    <a:ext uri="{9D8B030D-6E8A-4147-A177-3AD203B41FA5}">
                      <a16:colId xmlns:a16="http://schemas.microsoft.com/office/drawing/2014/main" val="20000"/>
                    </a:ext>
                  </a:extLst>
                </a:gridCol>
                <a:gridCol w="3683406">
                  <a:extLst>
                    <a:ext uri="{9D8B030D-6E8A-4147-A177-3AD203B41FA5}">
                      <a16:colId xmlns:a16="http://schemas.microsoft.com/office/drawing/2014/main" val="20001"/>
                    </a:ext>
                  </a:extLst>
                </a:gridCol>
                <a:gridCol w="4576911">
                  <a:extLst>
                    <a:ext uri="{9D8B030D-6E8A-4147-A177-3AD203B41FA5}">
                      <a16:colId xmlns:a16="http://schemas.microsoft.com/office/drawing/2014/main" val="20002"/>
                    </a:ext>
                  </a:extLst>
                </a:gridCol>
              </a:tblGrid>
              <a:tr h="409426">
                <a:tc>
                  <a:txBody>
                    <a:bodyPr/>
                    <a:lstStyle/>
                    <a:p>
                      <a:endParaRPr lang="en-US" sz="2200" b="0" dirty="0">
                        <a:solidFill>
                          <a:srgbClr val="595959"/>
                        </a:solidFill>
                        <a:latin typeface="Cambria" panose="02040503050406030204" pitchFamily="18" charset="0"/>
                        <a:ea typeface="SimSun" panose="02010600030101010101" pitchFamily="2" charset="-122"/>
                        <a:cs typeface="Arial" charset="0"/>
                      </a:endParaRPr>
                    </a:p>
                  </a:txBody>
                  <a:tcPr marL="91450" marR="91450" marT="45687" marB="45687">
                    <a:lnL w="28575" cap="flat" cmpd="sng" algn="ctr">
                      <a:no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2200" b="0" dirty="0">
                          <a:solidFill>
                            <a:srgbClr val="595959"/>
                          </a:solidFill>
                          <a:latin typeface="Arial" panose="020B0604020202020204" pitchFamily="34" charset="0"/>
                          <a:ea typeface="Microsoft YaHei" panose="020B0503020204020204" pitchFamily="34" charset="-122"/>
                          <a:cs typeface="Arial" panose="020B0604020202020204" pitchFamily="34" charset="0"/>
                        </a:rPr>
                        <a:t>性</a:t>
                      </a:r>
                      <a:r>
                        <a:rPr lang="zh-CN" sz="2200" b="0" dirty="0">
                          <a:solidFill>
                            <a:srgbClr val="595959"/>
                          </a:solidFill>
                          <a:latin typeface="Arial" panose="020B0604020202020204" pitchFamily="34" charset="0"/>
                          <a:ea typeface="Microsoft YaHei" panose="020B0503020204020204" pitchFamily="34" charset="-122"/>
                          <a:cs typeface="Arial" panose="020B0604020202020204" pitchFamily="34" charset="0"/>
                        </a:rPr>
                        <a:t>取向（SO）</a:t>
                      </a:r>
                    </a:p>
                  </a:txBody>
                  <a:tcPr marL="91450" marR="91450" marT="45687" marB="45687">
                    <a:lnL w="28575"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solidFill>
                      <a:schemeClr val="bg1">
                        <a:lumMod val="65000"/>
                      </a:schemeClr>
                    </a:solidFill>
                  </a:tcPr>
                </a:tc>
                <a:tc>
                  <a:txBody>
                    <a:bodyPr/>
                    <a:lstStyle/>
                    <a:p>
                      <a:pPr algn="ctr"/>
                      <a:r>
                        <a:rPr lang="zh-CN" sz="2200" b="0" dirty="0">
                          <a:solidFill>
                            <a:srgbClr val="595959"/>
                          </a:solidFill>
                          <a:latin typeface="Arial" panose="020B0604020202020204" pitchFamily="34" charset="0"/>
                          <a:ea typeface="Microsoft YaHei" panose="020B0503020204020204" pitchFamily="34" charset="-122"/>
                          <a:cs typeface="Arial" panose="020B0604020202020204" pitchFamily="34" charset="0"/>
                        </a:rPr>
                        <a:t>性别认同（GI）</a:t>
                      </a:r>
                    </a:p>
                  </a:txBody>
                  <a:tcPr marL="91450" marR="91450" marT="45687" marB="45687">
                    <a:lnL w="28575"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4007285">
                <a:tc>
                  <a:txBody>
                    <a:bodyPr/>
                    <a:lstStyle/>
                    <a:p>
                      <a:r>
                        <a:rPr lang="zh-CN" sz="2200" dirty="0">
                          <a:solidFill>
                            <a:srgbClr val="595959"/>
                          </a:solidFill>
                          <a:latin typeface="Arial" panose="020B0604020202020204" pitchFamily="34" charset="0"/>
                          <a:ea typeface="Microsoft YaHei" panose="020B0503020204020204" pitchFamily="34" charset="-122"/>
                          <a:cs typeface="Arial" panose="020B0604020202020204" pitchFamily="34" charset="0"/>
                        </a:rPr>
                        <a:t>小学低年级</a:t>
                      </a:r>
                    </a:p>
                    <a:p>
                      <a:endParaRPr lang="zh-CN" sz="2200" dirty="0">
                        <a:solidFill>
                          <a:srgbClr val="595959"/>
                        </a:solidFill>
                        <a:latin typeface="Arial" panose="020B0604020202020204" pitchFamily="34" charset="0"/>
                        <a:ea typeface="Microsoft YaHei" panose="020B0503020204020204" pitchFamily="34" charset="-122"/>
                        <a:cs typeface="Arial" panose="020B0604020202020204" pitchFamily="34" charset="0"/>
                      </a:endParaRPr>
                    </a:p>
                    <a:p>
                      <a:endParaRPr lang="zh-CN" sz="2200" dirty="0">
                        <a:solidFill>
                          <a:srgbClr val="595959"/>
                        </a:solidFill>
                        <a:latin typeface="Arial" panose="020B0604020202020204" pitchFamily="34" charset="0"/>
                        <a:ea typeface="Microsoft YaHei" panose="020B0503020204020204" pitchFamily="34" charset="-122"/>
                        <a:cs typeface="Arial" panose="020B0604020202020204" pitchFamily="34" charset="0"/>
                      </a:endParaRPr>
                    </a:p>
                    <a:p>
                      <a:endParaRPr lang="zh-CN" sz="2200" dirty="0">
                        <a:solidFill>
                          <a:srgbClr val="595959"/>
                        </a:solidFill>
                        <a:latin typeface="Arial" panose="020B0604020202020204" pitchFamily="34" charset="0"/>
                        <a:ea typeface="Microsoft YaHei" panose="020B0503020204020204" pitchFamily="34" charset="-122"/>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sz="2200" dirty="0">
                          <a:solidFill>
                            <a:srgbClr val="595959"/>
                          </a:solidFill>
                          <a:latin typeface="Arial" panose="020B0604020202020204" pitchFamily="34" charset="0"/>
                          <a:ea typeface="Microsoft YaHei" panose="020B0503020204020204" pitchFamily="34" charset="-122"/>
                          <a:cs typeface="Arial" panose="020B0604020202020204" pitchFamily="34" charset="0"/>
                        </a:rPr>
                        <a:t>小学高年级</a:t>
                      </a:r>
                    </a:p>
                    <a:p>
                      <a:endParaRPr lang="zh-CN" sz="2200" dirty="0">
                        <a:solidFill>
                          <a:srgbClr val="595959"/>
                        </a:solidFill>
                        <a:latin typeface="Arial" panose="020B0604020202020204" pitchFamily="34" charset="0"/>
                        <a:ea typeface="Microsoft YaHei" panose="020B0503020204020204" pitchFamily="34" charset="-122"/>
                        <a:cs typeface="Arial" panose="020B0604020202020204" pitchFamily="34" charset="0"/>
                      </a:endParaRPr>
                    </a:p>
                    <a:p>
                      <a:endParaRPr lang="zh-CN" sz="2200" dirty="0">
                        <a:solidFill>
                          <a:srgbClr val="595959"/>
                        </a:solidFill>
                        <a:latin typeface="Arial" panose="020B0604020202020204" pitchFamily="34" charset="0"/>
                        <a:ea typeface="Microsoft YaHei" panose="020B0503020204020204" pitchFamily="34" charset="-122"/>
                        <a:cs typeface="Arial" panose="020B0604020202020204" pitchFamily="34" charset="0"/>
                      </a:endParaRPr>
                    </a:p>
                    <a:p>
                      <a:endParaRPr lang="zh-CN" sz="2200" dirty="0">
                        <a:solidFill>
                          <a:srgbClr val="595959"/>
                        </a:solidFill>
                        <a:latin typeface="Arial" panose="020B0604020202020204" pitchFamily="34" charset="0"/>
                        <a:ea typeface="Microsoft YaHei" panose="020B0503020204020204" pitchFamily="34" charset="-122"/>
                        <a:cs typeface="Arial" panose="020B0604020202020204" pitchFamily="34" charset="0"/>
                      </a:endParaRPr>
                    </a:p>
                    <a:p>
                      <a:endParaRPr lang="zh-CN" sz="2200" dirty="0">
                        <a:solidFill>
                          <a:srgbClr val="595959"/>
                        </a:solidFill>
                        <a:latin typeface="Arial" panose="020B0604020202020204" pitchFamily="34" charset="0"/>
                        <a:ea typeface="Microsoft YaHei" panose="020B0503020204020204" pitchFamily="34" charset="-122"/>
                        <a:cs typeface="Arial" panose="020B0604020202020204" pitchFamily="34" charset="0"/>
                      </a:endParaRPr>
                    </a:p>
                    <a:p>
                      <a:r>
                        <a:rPr lang="zh-CN" sz="2200" dirty="0">
                          <a:solidFill>
                            <a:srgbClr val="595959"/>
                          </a:solidFill>
                          <a:latin typeface="Arial" panose="020B0604020202020204" pitchFamily="34" charset="0"/>
                          <a:ea typeface="Microsoft YaHei" panose="020B0503020204020204" pitchFamily="34" charset="-122"/>
                          <a:cs typeface="Arial" panose="020B0604020202020204" pitchFamily="34" charset="0"/>
                        </a:rPr>
                        <a:t>中学</a:t>
                      </a:r>
                    </a:p>
                  </a:txBody>
                  <a:tcPr marL="91450" marR="91450" marT="45687" marB="45687">
                    <a:lnL w="28575"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gradFill flip="none" rotWithShape="1">
                      <a:gsLst>
                        <a:gs pos="0">
                          <a:schemeClr val="bg1">
                            <a:lumMod val="65000"/>
                          </a:schemeClr>
                        </a:gs>
                        <a:gs pos="50000">
                          <a:schemeClr val="bg1">
                            <a:lumMod val="65000"/>
                            <a:tint val="44500"/>
                            <a:satMod val="160000"/>
                          </a:schemeClr>
                        </a:gs>
                        <a:gs pos="100000">
                          <a:schemeClr val="bg1">
                            <a:lumMod val="65000"/>
                            <a:tint val="23500"/>
                            <a:satMod val="160000"/>
                          </a:schemeClr>
                        </a:gs>
                      </a:gsLst>
                      <a:lin ang="5400000" scaled="1"/>
                      <a:tileRect/>
                    </a:gradFill>
                  </a:tcPr>
                </a:tc>
                <a:tc>
                  <a:txBody>
                    <a:bodyPr/>
                    <a:lstStyle/>
                    <a:p>
                      <a:pPr>
                        <a:lnSpc>
                          <a:spcPct val="110000"/>
                        </a:lnSpc>
                      </a:pPr>
                      <a:r>
                        <a:rPr lang="zh-CN" sz="1800" dirty="0">
                          <a:solidFill>
                            <a:srgbClr val="595959"/>
                          </a:solidFill>
                          <a:latin typeface="Arial" panose="020B0604020202020204" pitchFamily="34" charset="0"/>
                          <a:ea typeface="Microsoft YaHei" panose="020B0503020204020204" pitchFamily="34" charset="-122"/>
                          <a:cs typeface="Arial" panose="020B0604020202020204" pitchFamily="34" charset="0"/>
                        </a:rPr>
                        <a:t>家庭多样性</a:t>
                      </a:r>
                    </a:p>
                    <a:p>
                      <a:pPr>
                        <a:lnSpc>
                          <a:spcPct val="110000"/>
                        </a:lnSpc>
                      </a:pPr>
                      <a:r>
                        <a:rPr lang="zh-CN" sz="1800" dirty="0">
                          <a:solidFill>
                            <a:srgbClr val="595959"/>
                          </a:solidFill>
                          <a:latin typeface="Arial" panose="020B0604020202020204" pitchFamily="34" charset="0"/>
                          <a:ea typeface="Microsoft YaHei" panose="020B0503020204020204" pitchFamily="34" charset="-122"/>
                          <a:cs typeface="Arial" panose="020B0604020202020204" pitchFamily="34" charset="0"/>
                        </a:rPr>
                        <a:t>同性家庭</a:t>
                      </a:r>
                    </a:p>
                    <a:p>
                      <a:pPr>
                        <a:lnSpc>
                          <a:spcPct val="110000"/>
                        </a:lnSpc>
                      </a:pPr>
                      <a:r>
                        <a:rPr lang="zh-CN" sz="1800" baseline="0" dirty="0">
                          <a:solidFill>
                            <a:srgbClr val="595959"/>
                          </a:solidFill>
                          <a:latin typeface="Arial" panose="020B0604020202020204" pitchFamily="34" charset="0"/>
                          <a:ea typeface="Microsoft YaHei" panose="020B0503020204020204" pitchFamily="34" charset="-122"/>
                          <a:cs typeface="Arial" panose="020B0604020202020204" pitchFamily="34" charset="0"/>
                        </a:rPr>
                        <a:t>适当地使用“gay/lesbian”（同性恋）等词汇</a:t>
                      </a:r>
                    </a:p>
                    <a:p>
                      <a:pPr marL="0" marR="0" indent="0" algn="l" defTabSz="457200" rtl="0" eaLnBrk="1" fontAlgn="auto" latinLnBrk="0" hangingPunct="1">
                        <a:lnSpc>
                          <a:spcPct val="110000"/>
                        </a:lnSpc>
                        <a:spcBef>
                          <a:spcPts val="0"/>
                        </a:spcBef>
                        <a:spcAft>
                          <a:spcPts val="0"/>
                        </a:spcAft>
                        <a:buClrTx/>
                        <a:buSzTx/>
                        <a:buFontTx/>
                        <a:buNone/>
                        <a:tabLst/>
                        <a:defRPr/>
                      </a:pPr>
                      <a:r>
                        <a:rPr lang="zh-CN" sz="1800" dirty="0">
                          <a:solidFill>
                            <a:srgbClr val="595959"/>
                          </a:solidFill>
                          <a:latin typeface="Arial" panose="020B0604020202020204" pitchFamily="34" charset="0"/>
                          <a:ea typeface="Microsoft YaHei" panose="020B0503020204020204" pitchFamily="34" charset="-122"/>
                          <a:cs typeface="Arial" panose="020B0604020202020204" pitchFamily="34" charset="0"/>
                        </a:rPr>
                        <a:t>LGB人、历史、人权</a:t>
                      </a:r>
                    </a:p>
                    <a:p>
                      <a:pPr marL="0" marR="0" indent="0" algn="l" defTabSz="457200" rtl="0" eaLnBrk="1" fontAlgn="auto" latinLnBrk="0" hangingPunct="1">
                        <a:lnSpc>
                          <a:spcPct val="110000"/>
                        </a:lnSpc>
                        <a:spcBef>
                          <a:spcPts val="0"/>
                        </a:spcBef>
                        <a:spcAft>
                          <a:spcPts val="0"/>
                        </a:spcAft>
                        <a:buClrTx/>
                        <a:buSzTx/>
                        <a:buFontTx/>
                        <a:buNone/>
                        <a:tabLst/>
                        <a:defRPr/>
                      </a:pPr>
                      <a:r>
                        <a:rPr lang="zh-CN" sz="1800" dirty="0">
                          <a:solidFill>
                            <a:srgbClr val="595959"/>
                          </a:solidFill>
                          <a:latin typeface="Arial" panose="020B0604020202020204" pitchFamily="34" charset="0"/>
                          <a:ea typeface="Microsoft YaHei" panose="020B0503020204020204" pitchFamily="34" charset="-122"/>
                          <a:cs typeface="Arial" panose="020B0604020202020204" pitchFamily="34" charset="0"/>
                        </a:rPr>
                        <a:t>全球LGB权利</a:t>
                      </a:r>
                    </a:p>
                    <a:p>
                      <a:pPr>
                        <a:lnSpc>
                          <a:spcPct val="110000"/>
                        </a:lnSpc>
                      </a:pPr>
                      <a:r>
                        <a:rPr lang="zh-CN" sz="1800" dirty="0">
                          <a:solidFill>
                            <a:srgbClr val="595959"/>
                          </a:solidFill>
                          <a:latin typeface="Arial" panose="020B0604020202020204" pitchFamily="34" charset="0"/>
                          <a:ea typeface="Microsoft YaHei" panose="020B0503020204020204" pitchFamily="34" charset="-122"/>
                          <a:cs typeface="Arial" panose="020B0604020202020204" pitchFamily="34" charset="0"/>
                        </a:rPr>
                        <a:t>因外表/情感而产生的性欲</a:t>
                      </a:r>
                      <a:r>
                        <a:rPr dirty="0">
                          <a:latin typeface="Arial" panose="020B0604020202020204" pitchFamily="34" charset="0"/>
                          <a:ea typeface="Microsoft YaHei" panose="020B0503020204020204" pitchFamily="34" charset="-122"/>
                          <a:cs typeface="Arial" panose="020B0604020202020204" pitchFamily="34" charset="0"/>
                        </a:rPr>
                        <a:t> </a:t>
                      </a:r>
                    </a:p>
                    <a:p>
                      <a:pPr>
                        <a:lnSpc>
                          <a:spcPct val="110000"/>
                        </a:lnSpc>
                      </a:pPr>
                      <a:r>
                        <a:rPr lang="zh-CN" sz="1800" dirty="0">
                          <a:solidFill>
                            <a:srgbClr val="595959"/>
                          </a:solidFill>
                          <a:latin typeface="Arial" panose="020B0604020202020204" pitchFamily="34" charset="0"/>
                          <a:ea typeface="Microsoft YaHei" panose="020B0503020204020204" pitchFamily="34" charset="-122"/>
                          <a:cs typeface="Arial" panose="020B0604020202020204" pitchFamily="34" charset="0"/>
                        </a:rPr>
                        <a:t>歧视</a:t>
                      </a:r>
                    </a:p>
                    <a:p>
                      <a:pPr>
                        <a:lnSpc>
                          <a:spcPct val="110000"/>
                        </a:lnSpc>
                      </a:pPr>
                      <a:r>
                        <a:rPr lang="zh-CN" sz="1800" dirty="0">
                          <a:solidFill>
                            <a:srgbClr val="595959"/>
                          </a:solidFill>
                          <a:latin typeface="Arial" panose="020B0604020202020204" pitchFamily="34" charset="0"/>
                          <a:ea typeface="Microsoft YaHei" panose="020B0503020204020204" pitchFamily="34" charset="-122"/>
                          <a:cs typeface="Arial" panose="020B0604020202020204" pitchFamily="34" charset="0"/>
                        </a:rPr>
                        <a:t>贡献</a:t>
                      </a:r>
                    </a:p>
                    <a:p>
                      <a:pPr>
                        <a:lnSpc>
                          <a:spcPct val="110000"/>
                        </a:lnSpc>
                      </a:pPr>
                      <a:r>
                        <a:rPr lang="zh-CN" sz="1800" dirty="0">
                          <a:solidFill>
                            <a:srgbClr val="595959"/>
                          </a:solidFill>
                          <a:latin typeface="Arial" panose="020B0604020202020204" pitchFamily="34" charset="0"/>
                          <a:ea typeface="Microsoft YaHei" panose="020B0503020204020204" pitchFamily="34" charset="-122"/>
                          <a:cs typeface="Arial" panose="020B0604020202020204" pitchFamily="34" charset="0"/>
                        </a:rPr>
                        <a:t>艺术表达</a:t>
                      </a:r>
                    </a:p>
                    <a:p>
                      <a:pPr>
                        <a:lnSpc>
                          <a:spcPct val="110000"/>
                        </a:lnSpc>
                      </a:pPr>
                      <a:r>
                        <a:rPr lang="zh-CN" sz="1800" dirty="0">
                          <a:solidFill>
                            <a:srgbClr val="595959"/>
                          </a:solidFill>
                          <a:latin typeface="Arial" panose="020B0604020202020204" pitchFamily="34" charset="0"/>
                          <a:ea typeface="Microsoft YaHei" panose="020B0503020204020204" pitchFamily="34" charset="-122"/>
                          <a:cs typeface="Arial" panose="020B0604020202020204" pitchFamily="34" charset="0"/>
                        </a:rPr>
                        <a:t>政治</a:t>
                      </a:r>
                    </a:p>
                    <a:p>
                      <a:pPr>
                        <a:lnSpc>
                          <a:spcPct val="110000"/>
                        </a:lnSpc>
                      </a:pPr>
                      <a:r>
                        <a:rPr lang="zh-CN" sz="1800" dirty="0">
                          <a:solidFill>
                            <a:srgbClr val="595959"/>
                          </a:solidFill>
                          <a:latin typeface="Arial" panose="020B0604020202020204" pitchFamily="34" charset="0"/>
                          <a:ea typeface="Microsoft YaHei" panose="020B0503020204020204" pitchFamily="34" charset="-122"/>
                          <a:cs typeface="Arial" panose="020B0604020202020204" pitchFamily="34" charset="0"/>
                        </a:rPr>
                        <a:t>法律</a:t>
                      </a:r>
                    </a:p>
                    <a:p>
                      <a:pPr>
                        <a:lnSpc>
                          <a:spcPct val="110000"/>
                        </a:lnSpc>
                      </a:pPr>
                      <a:r>
                        <a:rPr lang="zh-CN" sz="1800" dirty="0">
                          <a:solidFill>
                            <a:srgbClr val="595959"/>
                          </a:solidFill>
                          <a:latin typeface="Arial" panose="020B0604020202020204" pitchFamily="34" charset="0"/>
                          <a:ea typeface="Microsoft YaHei" panose="020B0503020204020204" pitchFamily="34" charset="-122"/>
                          <a:cs typeface="Arial" panose="020B0604020202020204" pitchFamily="34" charset="0"/>
                        </a:rPr>
                        <a:t>文学</a:t>
                      </a:r>
                    </a:p>
                  </a:txBody>
                  <a:tcPr marL="91450" marR="91450" marT="45687" marB="45687">
                    <a:lnL w="28575"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noFill/>
                  </a:tcPr>
                </a:tc>
                <a:tc>
                  <a:txBody>
                    <a:bodyPr/>
                    <a:lstStyle/>
                    <a:p>
                      <a:pPr marL="0" marR="0" indent="0" algn="l" defTabSz="457200" rtl="0" eaLnBrk="1" fontAlgn="auto" latinLnBrk="0" hangingPunct="1">
                        <a:lnSpc>
                          <a:spcPct val="110000"/>
                        </a:lnSpc>
                        <a:spcBef>
                          <a:spcPts val="0"/>
                        </a:spcBef>
                        <a:spcAft>
                          <a:spcPts val="0"/>
                        </a:spcAft>
                        <a:buClrTx/>
                        <a:buSzTx/>
                        <a:buFontTx/>
                        <a:buNone/>
                        <a:tabLst/>
                        <a:defRPr/>
                      </a:pPr>
                      <a:r>
                        <a:rPr lang="zh-CN" sz="1800" baseline="0" dirty="0">
                          <a:solidFill>
                            <a:srgbClr val="595959"/>
                          </a:solidFill>
                          <a:latin typeface="Arial" panose="020B0604020202020204" pitchFamily="34" charset="0"/>
                          <a:ea typeface="Microsoft YaHei" panose="020B0503020204020204" pitchFamily="34" charset="-122"/>
                          <a:cs typeface="Arial" panose="020B0604020202020204" pitchFamily="34" charset="0"/>
                        </a:rPr>
                        <a:t>性别的刻板成见</a:t>
                      </a:r>
                    </a:p>
                    <a:p>
                      <a:pPr>
                        <a:lnSpc>
                          <a:spcPct val="110000"/>
                        </a:lnSpc>
                      </a:pPr>
                      <a:r>
                        <a:rPr lang="zh-CN" sz="1800" dirty="0">
                          <a:solidFill>
                            <a:srgbClr val="595959"/>
                          </a:solidFill>
                          <a:latin typeface="Arial" panose="020B0604020202020204" pitchFamily="34" charset="0"/>
                          <a:ea typeface="Microsoft YaHei" panose="020B0503020204020204" pitchFamily="34" charset="-122"/>
                          <a:cs typeface="Arial" panose="020B0604020202020204" pitchFamily="34" charset="0"/>
                        </a:rPr>
                        <a:t>性别存在于你的头脑中</a:t>
                      </a:r>
                    </a:p>
                    <a:p>
                      <a:pPr marL="0" marR="0" indent="0" algn="l" defTabSz="457200" rtl="0" eaLnBrk="1" fontAlgn="auto" latinLnBrk="0" hangingPunct="1">
                        <a:lnSpc>
                          <a:spcPct val="110000"/>
                        </a:lnSpc>
                        <a:spcBef>
                          <a:spcPts val="0"/>
                        </a:spcBef>
                        <a:spcAft>
                          <a:spcPts val="0"/>
                        </a:spcAft>
                        <a:buClrTx/>
                        <a:buSzTx/>
                        <a:buFontTx/>
                        <a:buNone/>
                        <a:tabLst/>
                        <a:defRPr/>
                      </a:pPr>
                      <a:r>
                        <a:rPr lang="zh-CN" sz="1800" dirty="0">
                          <a:solidFill>
                            <a:srgbClr val="595959"/>
                          </a:solidFill>
                          <a:latin typeface="Arial" panose="020B0604020202020204" pitchFamily="34" charset="0"/>
                          <a:ea typeface="Microsoft YaHei" panose="020B0503020204020204" pitchFamily="34" charset="-122"/>
                          <a:cs typeface="Arial" panose="020B0604020202020204" pitchFamily="34" charset="0"/>
                        </a:rPr>
                        <a:t>你能感觉到自己的性别</a:t>
                      </a:r>
                    </a:p>
                    <a:p>
                      <a:pPr marL="0" marR="0" indent="0" algn="l" defTabSz="457200" rtl="0" eaLnBrk="1" fontAlgn="auto" latinLnBrk="0" hangingPunct="1">
                        <a:lnSpc>
                          <a:spcPct val="110000"/>
                        </a:lnSpc>
                        <a:spcBef>
                          <a:spcPts val="0"/>
                        </a:spcBef>
                        <a:spcAft>
                          <a:spcPts val="0"/>
                        </a:spcAft>
                        <a:buClrTx/>
                        <a:buSzTx/>
                        <a:buFontTx/>
                        <a:buNone/>
                        <a:tabLst/>
                        <a:defRPr/>
                      </a:pPr>
                      <a:r>
                        <a:rPr lang="zh-CN" sz="1800" dirty="0">
                          <a:solidFill>
                            <a:srgbClr val="595959"/>
                          </a:solidFill>
                          <a:latin typeface="Arial" panose="020B0604020202020204" pitchFamily="34" charset="0"/>
                          <a:ea typeface="Microsoft YaHei" panose="020B0503020204020204" pitchFamily="34" charset="-122"/>
                          <a:cs typeface="Arial" panose="020B0604020202020204" pitchFamily="34" charset="0"/>
                        </a:rPr>
                        <a:t>性别是一种频谱</a:t>
                      </a:r>
                    </a:p>
                    <a:p>
                      <a:pPr marL="0" marR="0" indent="0" algn="l" defTabSz="457200" rtl="0" eaLnBrk="1" fontAlgn="auto" latinLnBrk="0" hangingPunct="1">
                        <a:lnSpc>
                          <a:spcPct val="110000"/>
                        </a:lnSpc>
                        <a:spcBef>
                          <a:spcPts val="0"/>
                        </a:spcBef>
                        <a:spcAft>
                          <a:spcPts val="0"/>
                        </a:spcAft>
                        <a:buClrTx/>
                        <a:buSzTx/>
                        <a:buFontTx/>
                        <a:buNone/>
                        <a:tabLst/>
                        <a:defRPr/>
                      </a:pPr>
                      <a:r>
                        <a:rPr lang="zh-CN" sz="1800" dirty="0">
                          <a:solidFill>
                            <a:srgbClr val="595959"/>
                          </a:solidFill>
                          <a:latin typeface="Arial" panose="020B0604020202020204" pitchFamily="34" charset="0"/>
                          <a:ea typeface="Microsoft YaHei" panose="020B0503020204020204" pitchFamily="34" charset="-122"/>
                          <a:cs typeface="Arial" panose="020B0604020202020204" pitchFamily="34" charset="0"/>
                        </a:rPr>
                        <a:t>跨性别者、历史、人权</a:t>
                      </a:r>
                    </a:p>
                    <a:p>
                      <a:pPr>
                        <a:lnSpc>
                          <a:spcPct val="110000"/>
                        </a:lnSpc>
                      </a:pPr>
                      <a:r>
                        <a:rPr lang="zh-CN" sz="1800" baseline="0" dirty="0">
                          <a:solidFill>
                            <a:srgbClr val="595959"/>
                          </a:solidFill>
                          <a:latin typeface="Arial" panose="020B0604020202020204" pitchFamily="34" charset="0"/>
                          <a:ea typeface="Microsoft YaHei" panose="020B0503020204020204" pitchFamily="34" charset="-122"/>
                          <a:cs typeface="Arial" panose="020B0604020202020204" pitchFamily="34" charset="0"/>
                        </a:rPr>
                        <a:t>全球跨性别者权利</a:t>
                      </a:r>
                    </a:p>
                    <a:p>
                      <a:pPr>
                        <a:lnSpc>
                          <a:spcPct val="110000"/>
                        </a:lnSpc>
                      </a:pPr>
                      <a:r>
                        <a:rPr lang="zh-CN" sz="1800" baseline="0" dirty="0">
                          <a:solidFill>
                            <a:srgbClr val="595959"/>
                          </a:solidFill>
                          <a:latin typeface="Arial" panose="020B0604020202020204" pitchFamily="34" charset="0"/>
                          <a:ea typeface="Microsoft YaHei" panose="020B0503020204020204" pitchFamily="34" charset="-122"/>
                          <a:cs typeface="Arial" panose="020B0604020202020204" pitchFamily="34" charset="0"/>
                        </a:rPr>
                        <a:t>脱离性行为的性别认同</a:t>
                      </a:r>
                    </a:p>
                    <a:p>
                      <a:pPr>
                        <a:lnSpc>
                          <a:spcPct val="110000"/>
                        </a:lnSpc>
                      </a:pPr>
                      <a:r>
                        <a:rPr lang="zh-CN" sz="1800" baseline="0" dirty="0">
                          <a:solidFill>
                            <a:srgbClr val="595959"/>
                          </a:solidFill>
                          <a:latin typeface="Arial" panose="020B0604020202020204" pitchFamily="34" charset="0"/>
                          <a:ea typeface="Microsoft YaHei" panose="020B0503020204020204" pitchFamily="34" charset="-122"/>
                          <a:cs typeface="Arial" panose="020B0604020202020204" pitchFamily="34" charset="0"/>
                        </a:rPr>
                        <a:t>歧视</a:t>
                      </a:r>
                    </a:p>
                    <a:p>
                      <a:pPr marL="0" marR="0" indent="0" algn="l" defTabSz="457200" rtl="0" eaLnBrk="1" fontAlgn="auto" latinLnBrk="0" hangingPunct="1">
                        <a:lnSpc>
                          <a:spcPct val="110000"/>
                        </a:lnSpc>
                        <a:spcBef>
                          <a:spcPts val="0"/>
                        </a:spcBef>
                        <a:spcAft>
                          <a:spcPts val="0"/>
                        </a:spcAft>
                        <a:buClrTx/>
                        <a:buSzTx/>
                        <a:buFontTx/>
                        <a:buNone/>
                        <a:tabLst/>
                        <a:defRPr/>
                      </a:pPr>
                      <a:r>
                        <a:rPr lang="zh-CN" sz="1800" dirty="0">
                          <a:solidFill>
                            <a:srgbClr val="595959"/>
                          </a:solidFill>
                          <a:latin typeface="Arial" panose="020B0604020202020204" pitchFamily="34" charset="0"/>
                          <a:ea typeface="Microsoft YaHei" panose="020B0503020204020204" pitchFamily="34" charset="-122"/>
                          <a:cs typeface="Arial" panose="020B0604020202020204" pitchFamily="34" charset="0"/>
                        </a:rPr>
                        <a:t>贡献</a:t>
                      </a:r>
                    </a:p>
                    <a:p>
                      <a:pPr>
                        <a:lnSpc>
                          <a:spcPct val="110000"/>
                        </a:lnSpc>
                      </a:pPr>
                      <a:r>
                        <a:rPr lang="zh-CN" sz="1800" dirty="0">
                          <a:solidFill>
                            <a:srgbClr val="595959"/>
                          </a:solidFill>
                          <a:latin typeface="Arial" panose="020B0604020202020204" pitchFamily="34" charset="0"/>
                          <a:ea typeface="Microsoft YaHei" panose="020B0503020204020204" pitchFamily="34" charset="-122"/>
                          <a:cs typeface="Arial" panose="020B0604020202020204" pitchFamily="34" charset="0"/>
                        </a:rPr>
                        <a:t>艺术表达</a:t>
                      </a:r>
                    </a:p>
                    <a:p>
                      <a:pPr>
                        <a:lnSpc>
                          <a:spcPct val="110000"/>
                        </a:lnSpc>
                      </a:pPr>
                      <a:r>
                        <a:rPr lang="zh-CN" sz="1800" dirty="0">
                          <a:solidFill>
                            <a:srgbClr val="595959"/>
                          </a:solidFill>
                          <a:latin typeface="Arial" panose="020B0604020202020204" pitchFamily="34" charset="0"/>
                          <a:ea typeface="Microsoft YaHei" panose="020B0503020204020204" pitchFamily="34" charset="-122"/>
                          <a:cs typeface="Arial" panose="020B0604020202020204" pitchFamily="34" charset="0"/>
                        </a:rPr>
                        <a:t>政治 </a:t>
                      </a:r>
                    </a:p>
                    <a:p>
                      <a:pPr>
                        <a:lnSpc>
                          <a:spcPct val="110000"/>
                        </a:lnSpc>
                      </a:pPr>
                      <a:r>
                        <a:rPr lang="zh-CN" sz="1800" dirty="0">
                          <a:solidFill>
                            <a:srgbClr val="595959"/>
                          </a:solidFill>
                          <a:latin typeface="Arial" panose="020B0604020202020204" pitchFamily="34" charset="0"/>
                          <a:ea typeface="Microsoft YaHei" panose="020B0503020204020204" pitchFamily="34" charset="-122"/>
                          <a:cs typeface="Arial" panose="020B0604020202020204" pitchFamily="34" charset="0"/>
                        </a:rPr>
                        <a:t>法律</a:t>
                      </a:r>
                    </a:p>
                    <a:p>
                      <a:pPr>
                        <a:lnSpc>
                          <a:spcPct val="110000"/>
                        </a:lnSpc>
                      </a:pPr>
                      <a:r>
                        <a:rPr lang="zh-CN" sz="1800" dirty="0">
                          <a:solidFill>
                            <a:srgbClr val="595959"/>
                          </a:solidFill>
                          <a:latin typeface="Arial" panose="020B0604020202020204" pitchFamily="34" charset="0"/>
                          <a:ea typeface="Microsoft YaHei" panose="020B0503020204020204" pitchFamily="34" charset="-122"/>
                          <a:cs typeface="Arial" panose="020B0604020202020204" pitchFamily="34" charset="0"/>
                        </a:rPr>
                        <a:t>文学</a:t>
                      </a:r>
                    </a:p>
                  </a:txBody>
                  <a:tcPr marL="91450" marR="91450" marT="45687" marB="45687">
                    <a:lnL w="28575" cap="flat" cmpd="sng" algn="ctr">
                      <a:solidFill>
                        <a:schemeClr val="tx1">
                          <a:lumMod val="75000"/>
                          <a:lumOff val="2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2857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3" name="Down Arrow 12">
            <a:extLst>
              <a:ext uri="{FF2B5EF4-FFF2-40B4-BE49-F238E27FC236}">
                <a16:creationId xmlns:a16="http://schemas.microsoft.com/office/drawing/2014/main" id="{E594DB71-1C04-0A4E-9B39-7435C2086016}"/>
              </a:ext>
            </a:extLst>
          </p:cNvPr>
          <p:cNvSpPr>
            <a:spLocks noChangeArrowheads="1"/>
          </p:cNvSpPr>
          <p:nvPr/>
        </p:nvSpPr>
        <p:spPr bwMode="auto">
          <a:xfrm>
            <a:off x="491221" y="1810648"/>
            <a:ext cx="647601" cy="4014770"/>
          </a:xfrm>
          <a:prstGeom prst="downArrow">
            <a:avLst>
              <a:gd name="adj1" fmla="val 50000"/>
              <a:gd name="adj2" fmla="val 50078"/>
            </a:avLst>
          </a:prstGeom>
          <a:gradFill flip="none" rotWithShape="1">
            <a:gsLst>
              <a:gs pos="70000">
                <a:srgbClr val="914DA4"/>
              </a:gs>
              <a:gs pos="0">
                <a:srgbClr val="5B9BD5"/>
              </a:gs>
            </a:gsLst>
            <a:lin ang="5400000" scaled="1"/>
            <a:tileRect/>
          </a:gradFill>
          <a:ln w="9525">
            <a:no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2155773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Microsoft YaHei" panose="020B0503020204020204" pitchFamily="34" charset="-122"/>
              <a:cs typeface="Arial" panose="020B0604020202020204" pitchFamily="34" charset="0"/>
            </a:endParaRPr>
          </a:p>
        </p:txBody>
      </p:sp>
      <p:sp>
        <p:nvSpPr>
          <p:cNvPr id="10" name="TextBox 9"/>
          <p:cNvSpPr txBox="1"/>
          <p:nvPr/>
        </p:nvSpPr>
        <p:spPr>
          <a:xfrm>
            <a:off x="1048614" y="683970"/>
            <a:ext cx="10358128" cy="1079013"/>
          </a:xfrm>
          <a:prstGeom prst="rect">
            <a:avLst/>
          </a:prstGeom>
          <a:noFill/>
        </p:spPr>
        <p:txBody>
          <a:bodyPr wrap="square" rtlCol="0">
            <a:spAutoFit/>
          </a:bodyPr>
          <a:lstStyle/>
          <a:p>
            <a:pPr>
              <a:lnSpc>
                <a:spcPct val="110000"/>
              </a:lnSpc>
            </a:pPr>
            <a:r>
              <a:rPr lang="zh-CN" sz="3600" dirty="0">
                <a:solidFill>
                  <a:srgbClr val="414142"/>
                </a:solidFill>
                <a:latin typeface="Arial" panose="020B0604020202020204" pitchFamily="34" charset="0"/>
                <a:ea typeface="Microsoft YaHei" panose="020B0503020204020204" pitchFamily="34" charset="-122"/>
                <a:cs typeface="Arial" panose="020B0604020202020204" pitchFamily="34" charset="0"/>
              </a:rPr>
              <a:t>小学课堂</a:t>
            </a:r>
            <a:r>
              <a:rPr lang="zh-CN" altLang="en-US" sz="3600" dirty="0">
                <a:solidFill>
                  <a:srgbClr val="414142"/>
                </a:solidFill>
                <a:latin typeface="Arial" panose="020B0604020202020204" pitchFamily="34" charset="0"/>
                <a:ea typeface="Microsoft YaHei" panose="020B0503020204020204" pitchFamily="34" charset="-122"/>
                <a:cs typeface="Arial" panose="020B0604020202020204" pitchFamily="34" charset="0"/>
              </a:rPr>
              <a:t>上</a:t>
            </a:r>
            <a:r>
              <a:rPr lang="zh-CN" sz="3600" dirty="0">
                <a:solidFill>
                  <a:srgbClr val="414142"/>
                </a:solidFill>
                <a:latin typeface="Arial" panose="020B0604020202020204" pitchFamily="34" charset="0"/>
                <a:ea typeface="Microsoft YaHei" panose="020B0503020204020204" pitchFamily="34" charset="-122"/>
                <a:cs typeface="Arial" panose="020B0604020202020204" pitchFamily="34" charset="0"/>
              </a:rPr>
              <a:t>的SOGI 1 2 3</a:t>
            </a:r>
          </a:p>
          <a:p>
            <a:pPr>
              <a:lnSpc>
                <a:spcPct val="110000"/>
              </a:lnSpc>
            </a:pPr>
            <a:r>
              <a:rPr lang="zh-CN" sz="2400" dirty="0">
                <a:solidFill>
                  <a:srgbClr val="414142"/>
                </a:solidFill>
                <a:latin typeface="Arial" panose="020B0604020202020204" pitchFamily="34" charset="0"/>
                <a:ea typeface="Microsoft YaHei" panose="020B0503020204020204" pitchFamily="34" charset="-122"/>
                <a:cs typeface="Arial" panose="020B0604020202020204" pitchFamily="34" charset="0"/>
              </a:rPr>
              <a:t>课程计划示例</a:t>
            </a:r>
            <a:r>
              <a:rPr lang="zh-CN" altLang="zh-CN" sz="2400" dirty="0">
                <a:solidFill>
                  <a:srgbClr val="414142"/>
                </a:solidFill>
                <a:latin typeface="Arial" panose="020B0604020202020204" pitchFamily="34" charset="0"/>
                <a:ea typeface="Microsoft YaHei" panose="020B0503020204020204" pitchFamily="34" charset="-122"/>
                <a:cs typeface="Arial" panose="020B0604020202020204" pitchFamily="34" charset="0"/>
              </a:rPr>
              <a:t>模板</a:t>
            </a:r>
            <a:endParaRPr lang="zh-CN" sz="2400" dirty="0">
              <a:solidFill>
                <a:srgbClr val="414142"/>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zh-CN" sz="2400" spc="100" dirty="0">
                <a:solidFill>
                  <a:schemeClr val="bg1"/>
                </a:solidFill>
                <a:latin typeface="Arial" panose="020B0604020202020204" pitchFamily="34" charset="0"/>
                <a:ea typeface="Microsoft YaHei" panose="020B0503020204020204" pitchFamily="34" charset="-122"/>
                <a:cs typeface="Arial" panose="020B0604020202020204" pitchFamily="34" charset="0"/>
              </a:rPr>
              <a:t>SOGIeducation.org                                                                               #sogi123</a:t>
            </a:r>
          </a:p>
        </p:txBody>
      </p:sp>
      <p:pic>
        <p:nvPicPr>
          <p:cNvPr id="3" name="Picture 2">
            <a:extLst>
              <a:ext uri="{FF2B5EF4-FFF2-40B4-BE49-F238E27FC236}">
                <a16:creationId xmlns:a16="http://schemas.microsoft.com/office/drawing/2014/main" id="{5A10F9D4-8C10-DF4F-8F94-CA3980FEA197}"/>
              </a:ext>
            </a:extLst>
          </p:cNvPr>
          <p:cNvPicPr>
            <a:picLocks noChangeAspect="1"/>
          </p:cNvPicPr>
          <p:nvPr/>
        </p:nvPicPr>
        <p:blipFill rotWithShape="1">
          <a:blip r:embed="rId4"/>
          <a:srcRect l="24537" t="9999" r="25678" b="45340"/>
          <a:stretch/>
        </p:blipFill>
        <p:spPr>
          <a:xfrm>
            <a:off x="0" y="2206036"/>
            <a:ext cx="5482333" cy="3073812"/>
          </a:xfrm>
          <a:prstGeom prst="rect">
            <a:avLst/>
          </a:prstGeom>
        </p:spPr>
      </p:pic>
      <p:pic>
        <p:nvPicPr>
          <p:cNvPr id="13" name="Picture 12">
            <a:extLst>
              <a:ext uri="{FF2B5EF4-FFF2-40B4-BE49-F238E27FC236}">
                <a16:creationId xmlns:a16="http://schemas.microsoft.com/office/drawing/2014/main" id="{4C2BDD9E-0704-7B47-8184-F732A5A9123F}"/>
              </a:ext>
            </a:extLst>
          </p:cNvPr>
          <p:cNvPicPr>
            <a:picLocks noChangeAspect="1"/>
          </p:cNvPicPr>
          <p:nvPr/>
        </p:nvPicPr>
        <p:blipFill rotWithShape="1">
          <a:blip r:embed="rId4"/>
          <a:srcRect l="26017" t="53066" r="25677" b="1666"/>
          <a:stretch/>
        </p:blipFill>
        <p:spPr>
          <a:xfrm>
            <a:off x="5190985" y="2050626"/>
            <a:ext cx="5513436" cy="3229222"/>
          </a:xfrm>
          <a:prstGeom prst="rect">
            <a:avLst/>
          </a:prstGeom>
        </p:spPr>
      </p:pic>
      <p:pic>
        <p:nvPicPr>
          <p:cNvPr id="12" name="Picture 11">
            <a:extLst>
              <a:ext uri="{FF2B5EF4-FFF2-40B4-BE49-F238E27FC236}">
                <a16:creationId xmlns:a16="http://schemas.microsoft.com/office/drawing/2014/main" id="{8A5456A9-E626-B749-8C5A-325D303407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3073" y="2316870"/>
            <a:ext cx="1778927" cy="2134712"/>
          </a:xfrm>
          <a:prstGeom prst="rect">
            <a:avLst/>
          </a:prstGeom>
        </p:spPr>
      </p:pic>
    </p:spTree>
    <p:extLst>
      <p:ext uri="{BB962C8B-B14F-4D97-AF65-F5344CB8AC3E}">
        <p14:creationId xmlns:p14="http://schemas.microsoft.com/office/powerpoint/2010/main" val="4293644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7F1D3D-B9A7-0C4D-9613-CBD42F1390B2}"/>
              </a:ext>
            </a:extLst>
          </p:cNvPr>
          <p:cNvPicPr>
            <a:picLocks noChangeAspect="1"/>
          </p:cNvPicPr>
          <p:nvPr/>
        </p:nvPicPr>
        <p:blipFill rotWithShape="1">
          <a:blip r:embed="rId3"/>
          <a:srcRect l="25231" t="25671" r="25463" b="14446"/>
          <a:stretch/>
        </p:blipFill>
        <p:spPr>
          <a:xfrm>
            <a:off x="2936652" y="1544881"/>
            <a:ext cx="6090117" cy="4622917"/>
          </a:xfrm>
          <a:prstGeom prst="rect">
            <a:avLst/>
          </a:prstGeom>
        </p:spPr>
      </p:pic>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Microsoft YaHei" panose="020B0503020204020204" pitchFamily="34" charset="-122"/>
              <a:cs typeface="Arial" panose="020B0604020202020204" pitchFamily="34" charset="0"/>
            </a:endParaRPr>
          </a:p>
        </p:txBody>
      </p:sp>
      <p:sp>
        <p:nvSpPr>
          <p:cNvPr id="10" name="TextBox 9"/>
          <p:cNvSpPr txBox="1"/>
          <p:nvPr/>
        </p:nvSpPr>
        <p:spPr>
          <a:xfrm>
            <a:off x="1243706" y="586921"/>
            <a:ext cx="10358128" cy="1079013"/>
          </a:xfrm>
          <a:prstGeom prst="rect">
            <a:avLst/>
          </a:prstGeom>
          <a:noFill/>
        </p:spPr>
        <p:txBody>
          <a:bodyPr wrap="square" rtlCol="0">
            <a:spAutoFit/>
          </a:bodyPr>
          <a:lstStyle/>
          <a:p>
            <a:pPr>
              <a:lnSpc>
                <a:spcPct val="110000"/>
              </a:lnSpc>
            </a:pPr>
            <a:r>
              <a:rPr lang="zh-CN" sz="3600" dirty="0">
                <a:solidFill>
                  <a:srgbClr val="414142"/>
                </a:solidFill>
                <a:latin typeface="Arial" panose="020B0604020202020204" pitchFamily="34" charset="0"/>
                <a:ea typeface="Microsoft YaHei" panose="020B0503020204020204" pitchFamily="34" charset="-122"/>
                <a:cs typeface="Arial" panose="020B0604020202020204" pitchFamily="34" charset="0"/>
              </a:rPr>
              <a:t>中学课堂</a:t>
            </a:r>
            <a:r>
              <a:rPr lang="zh-CN" altLang="en-US" sz="3600" dirty="0">
                <a:solidFill>
                  <a:srgbClr val="414142"/>
                </a:solidFill>
                <a:latin typeface="Arial" panose="020B0604020202020204" pitchFamily="34" charset="0"/>
                <a:ea typeface="Microsoft YaHei" panose="020B0503020204020204" pitchFamily="34" charset="-122"/>
                <a:cs typeface="Arial" panose="020B0604020202020204" pitchFamily="34" charset="0"/>
              </a:rPr>
              <a:t>上</a:t>
            </a:r>
            <a:r>
              <a:rPr lang="zh-CN" sz="3600" dirty="0">
                <a:solidFill>
                  <a:srgbClr val="414142"/>
                </a:solidFill>
                <a:latin typeface="Arial" panose="020B0604020202020204" pitchFamily="34" charset="0"/>
                <a:ea typeface="Microsoft YaHei" panose="020B0503020204020204" pitchFamily="34" charset="-122"/>
                <a:cs typeface="Arial" panose="020B0604020202020204" pitchFamily="34" charset="0"/>
              </a:rPr>
              <a:t>的SOGI 1 2 3</a:t>
            </a:r>
          </a:p>
          <a:p>
            <a:pPr>
              <a:lnSpc>
                <a:spcPct val="110000"/>
              </a:lnSpc>
            </a:pPr>
            <a:r>
              <a:rPr lang="zh-CN" sz="2400" dirty="0">
                <a:solidFill>
                  <a:srgbClr val="414142"/>
                </a:solidFill>
                <a:latin typeface="Arial" panose="020B0604020202020204" pitchFamily="34" charset="0"/>
                <a:ea typeface="Microsoft YaHei" panose="020B0503020204020204" pitchFamily="34" charset="-122"/>
                <a:cs typeface="Arial" panose="020B0604020202020204" pitchFamily="34" charset="0"/>
              </a:rPr>
              <a:t>课程计划模板示例</a:t>
            </a: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zh-CN" sz="2400" spc="100" dirty="0">
                <a:solidFill>
                  <a:schemeClr val="bg1"/>
                </a:solidFill>
                <a:latin typeface="Arial" panose="020B0604020202020204" pitchFamily="34" charset="0"/>
                <a:ea typeface="Microsoft YaHei" panose="020B0503020204020204" pitchFamily="34" charset="-122"/>
                <a:cs typeface="Arial" panose="020B0604020202020204" pitchFamily="34" charset="0"/>
              </a:rPr>
              <a:t>SOGIeducation.org                                                                               #sogi123</a:t>
            </a:r>
          </a:p>
        </p:txBody>
      </p:sp>
      <p:pic>
        <p:nvPicPr>
          <p:cNvPr id="12" name="Picture 11">
            <a:extLst>
              <a:ext uri="{FF2B5EF4-FFF2-40B4-BE49-F238E27FC236}">
                <a16:creationId xmlns:a16="http://schemas.microsoft.com/office/drawing/2014/main" id="{8A5456A9-E626-B749-8C5A-325D303407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2254" y="2239691"/>
            <a:ext cx="2215246" cy="2658295"/>
          </a:xfrm>
          <a:prstGeom prst="rect">
            <a:avLst/>
          </a:prstGeom>
        </p:spPr>
      </p:pic>
    </p:spTree>
    <p:extLst>
      <p:ext uri="{BB962C8B-B14F-4D97-AF65-F5344CB8AC3E}">
        <p14:creationId xmlns:p14="http://schemas.microsoft.com/office/powerpoint/2010/main" val="3290560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Microsoft YaHei" panose="020B0503020204020204" pitchFamily="34" charset="-122"/>
              <a:cs typeface="Arial" panose="020B0604020202020204" pitchFamily="34" charset="0"/>
            </a:endParaRPr>
          </a:p>
        </p:txBody>
      </p:sp>
      <p:sp>
        <p:nvSpPr>
          <p:cNvPr id="10" name="TextBox 9"/>
          <p:cNvSpPr txBox="1"/>
          <p:nvPr/>
        </p:nvSpPr>
        <p:spPr>
          <a:xfrm>
            <a:off x="1243706" y="800325"/>
            <a:ext cx="10358128" cy="646331"/>
          </a:xfrm>
          <a:prstGeom prst="rect">
            <a:avLst/>
          </a:prstGeom>
          <a:noFill/>
        </p:spPr>
        <p:txBody>
          <a:bodyPr wrap="square" rtlCol="0">
            <a:spAutoFit/>
          </a:bodyPr>
          <a:lstStyle/>
          <a:p>
            <a:r>
              <a:rPr lang="zh-CN" sz="3600" dirty="0">
                <a:solidFill>
                  <a:srgbClr val="414142"/>
                </a:solidFill>
                <a:latin typeface="Arial" panose="020B0604020202020204" pitchFamily="34" charset="0"/>
                <a:ea typeface="Microsoft YaHei" panose="020B0503020204020204" pitchFamily="34" charset="-122"/>
                <a:cs typeface="Arial" panose="020B0604020202020204" pitchFamily="34" charset="0"/>
              </a:rPr>
              <a:t>GSA和QSA</a:t>
            </a: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zh-CN" sz="2400" spc="100" dirty="0">
                <a:solidFill>
                  <a:schemeClr val="bg1"/>
                </a:solidFill>
                <a:latin typeface="Arial" panose="020B0604020202020204" pitchFamily="34" charset="0"/>
                <a:ea typeface="Microsoft YaHei" panose="020B0503020204020204" pitchFamily="34" charset="-122"/>
                <a:cs typeface="Arial" panose="020B0604020202020204" pitchFamily="34" charset="0"/>
              </a:rPr>
              <a:t>SOGIeducation.org                                                                               #sogi123</a:t>
            </a:r>
          </a:p>
        </p:txBody>
      </p:sp>
      <p:pic>
        <p:nvPicPr>
          <p:cNvPr id="12" name="Picture 11">
            <a:extLst>
              <a:ext uri="{FF2B5EF4-FFF2-40B4-BE49-F238E27FC236}">
                <a16:creationId xmlns:a16="http://schemas.microsoft.com/office/drawing/2014/main" id="{8A5456A9-E626-B749-8C5A-325D303407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2254" y="2239691"/>
            <a:ext cx="2215246" cy="2658295"/>
          </a:xfrm>
          <a:prstGeom prst="rect">
            <a:avLst/>
          </a:prstGeom>
        </p:spPr>
      </p:pic>
      <p:sp>
        <p:nvSpPr>
          <p:cNvPr id="3" name="TextBox 2">
            <a:extLst>
              <a:ext uri="{FF2B5EF4-FFF2-40B4-BE49-F238E27FC236}">
                <a16:creationId xmlns:a16="http://schemas.microsoft.com/office/drawing/2014/main" id="{5D1DD72C-F4D9-1541-A0EA-4C714335FBA2}"/>
              </a:ext>
            </a:extLst>
          </p:cNvPr>
          <p:cNvSpPr txBox="1"/>
          <p:nvPr/>
        </p:nvSpPr>
        <p:spPr>
          <a:xfrm>
            <a:off x="978380" y="2463800"/>
            <a:ext cx="7556020" cy="2672655"/>
          </a:xfrm>
          <a:prstGeom prst="rect">
            <a:avLst/>
          </a:prstGeom>
          <a:noFill/>
        </p:spPr>
        <p:txBody>
          <a:bodyPr wrap="square" rtlCol="0">
            <a:spAutoFit/>
          </a:bodyPr>
          <a:lstStyle/>
          <a:p>
            <a:pPr algn="just">
              <a:lnSpc>
                <a:spcPct val="110000"/>
              </a:lnSpc>
            </a:pPr>
            <a:r>
              <a:rPr lang="zh-CN" sz="2200" dirty="0">
                <a:latin typeface="Arial" panose="020B0604020202020204" pitchFamily="34" charset="0"/>
                <a:ea typeface="Microsoft YaHei" panose="020B0503020204020204" pitchFamily="34" charset="-122"/>
                <a:cs typeface="Arial" panose="020B0604020202020204" pitchFamily="34" charset="0"/>
              </a:rPr>
              <a:t>GSA是“Gay Straight Alliance”或“Gender Sexuality Alliance”的英文缩写，意思是“同性恋异性恋联盟”或“性与性别多元化认知联盟”。QSA是“Queer Straight Alliance”的英文缩写，意思是“酷儿与异性恋联盟”。</a:t>
            </a:r>
          </a:p>
          <a:p>
            <a:pPr algn="just">
              <a:lnSpc>
                <a:spcPct val="110000"/>
              </a:lnSpc>
            </a:pPr>
            <a:endParaRPr lang="zh-CN" sz="2200" dirty="0">
              <a:latin typeface="Arial" panose="020B0604020202020204" pitchFamily="34" charset="0"/>
              <a:ea typeface="Microsoft YaHei" panose="020B0503020204020204" pitchFamily="34" charset="-122"/>
              <a:cs typeface="Arial" panose="020B0604020202020204" pitchFamily="34" charset="0"/>
            </a:endParaRPr>
          </a:p>
          <a:p>
            <a:pPr algn="just">
              <a:lnSpc>
                <a:spcPct val="110000"/>
              </a:lnSpc>
            </a:pPr>
            <a:r>
              <a:rPr lang="zh-CN" sz="2200" dirty="0">
                <a:latin typeface="Arial" panose="020B0604020202020204" pitchFamily="34" charset="0"/>
                <a:ea typeface="Microsoft YaHei" panose="020B0503020204020204" pitchFamily="34" charset="-122"/>
                <a:cs typeface="Arial" panose="020B0604020202020204" pitchFamily="34" charset="0"/>
              </a:rPr>
              <a:t>GSA和QSA是由学生主办并由学校员工支持的同辈支持网络，旨在为所有学生提供一个安全的地方。 </a:t>
            </a:r>
          </a:p>
        </p:txBody>
      </p:sp>
    </p:spTree>
    <p:extLst>
      <p:ext uri="{BB962C8B-B14F-4D97-AF65-F5344CB8AC3E}">
        <p14:creationId xmlns:p14="http://schemas.microsoft.com/office/powerpoint/2010/main" val="2836429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489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Microsoft YaHei" panose="020B0503020204020204" pitchFamily="34" charset="-122"/>
              <a:cs typeface="Arial" panose="020B0604020202020204" pitchFamily="34" charset="0"/>
            </a:endParaRPr>
          </a:p>
        </p:txBody>
      </p:sp>
      <p:sp>
        <p:nvSpPr>
          <p:cNvPr id="10" name="TextBox 9"/>
          <p:cNvSpPr txBox="1"/>
          <p:nvPr/>
        </p:nvSpPr>
        <p:spPr>
          <a:xfrm>
            <a:off x="924592" y="1657625"/>
            <a:ext cx="11213620" cy="658257"/>
          </a:xfrm>
          <a:prstGeom prst="rect">
            <a:avLst/>
          </a:prstGeom>
          <a:noFill/>
        </p:spPr>
        <p:txBody>
          <a:bodyPr wrap="square" rtlCol="0">
            <a:spAutoFit/>
          </a:bodyPr>
          <a:lstStyle/>
          <a:p>
            <a:pPr>
              <a:lnSpc>
                <a:spcPct val="110000"/>
              </a:lnSpc>
            </a:pPr>
            <a:r>
              <a:rPr lang="zh-CN" sz="3600" dirty="0">
                <a:solidFill>
                  <a:schemeClr val="tx1">
                    <a:lumMod val="75000"/>
                    <a:lumOff val="25000"/>
                  </a:schemeClr>
                </a:solidFill>
                <a:latin typeface="Arial" panose="020B0604020202020204" pitchFamily="34" charset="0"/>
                <a:ea typeface="Microsoft YaHei" panose="020B0503020204020204" pitchFamily="34" charset="-122"/>
                <a:cs typeface="Arial" panose="020B0604020202020204" pitchFamily="34" charset="0"/>
              </a:rPr>
              <a:t>SOGI 1 2 3家长资源视频</a:t>
            </a: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zh-CN" sz="2400" spc="100" dirty="0">
                <a:solidFill>
                  <a:schemeClr val="bg1"/>
                </a:solidFill>
                <a:latin typeface="Arial" panose="020B0604020202020204" pitchFamily="34" charset="0"/>
                <a:ea typeface="Microsoft YaHei" panose="020B0503020204020204" pitchFamily="34" charset="-122"/>
                <a:cs typeface="Arial" panose="020B0604020202020204" pitchFamily="34" charset="0"/>
              </a:rPr>
              <a:t>SOGIeducation.org                                                                               #sogi123</a:t>
            </a:r>
          </a:p>
        </p:txBody>
      </p:sp>
      <p:sp>
        <p:nvSpPr>
          <p:cNvPr id="3" name="Rectangle 2"/>
          <p:cNvSpPr/>
          <p:nvPr/>
        </p:nvSpPr>
        <p:spPr>
          <a:xfrm>
            <a:off x="938039" y="2613634"/>
            <a:ext cx="8218661" cy="964495"/>
          </a:xfrm>
          <a:prstGeom prst="rect">
            <a:avLst/>
          </a:prstGeom>
        </p:spPr>
        <p:txBody>
          <a:bodyPr wrap="square">
            <a:spAutoFit/>
          </a:bodyPr>
          <a:lstStyle/>
          <a:p>
            <a:pPr>
              <a:lnSpc>
                <a:spcPct val="110000"/>
              </a:lnSpc>
              <a:spcBef>
                <a:spcPts val="600"/>
              </a:spcBef>
              <a:spcAft>
                <a:spcPts val="600"/>
              </a:spcAft>
            </a:pPr>
            <a:r>
              <a:rPr lang="zh-CN" sz="2200" dirty="0">
                <a:solidFill>
                  <a:schemeClr val="tx1">
                    <a:lumMod val="75000"/>
                    <a:lumOff val="25000"/>
                  </a:schemeClr>
                </a:solidFill>
                <a:latin typeface="Arial" panose="020B0604020202020204" pitchFamily="34" charset="0"/>
                <a:ea typeface="Microsoft YaHei" panose="020B0503020204020204" pitchFamily="34" charset="-122"/>
                <a:cs typeface="Arial" panose="020B0604020202020204" pitchFamily="34" charset="0"/>
                <a:hlinkClick r:id="rId4"/>
              </a:rPr>
              <a:t>小学课堂</a:t>
            </a:r>
            <a:endParaRPr lang="zh-CN" sz="2200" dirty="0">
              <a:solidFill>
                <a:schemeClr val="tx1">
                  <a:lumMod val="75000"/>
                  <a:lumOff val="25000"/>
                </a:schemeClr>
              </a:solidFill>
              <a:latin typeface="Arial" panose="020B0604020202020204" pitchFamily="34" charset="0"/>
              <a:ea typeface="Microsoft YaHei" panose="020B0503020204020204" pitchFamily="34" charset="-122"/>
              <a:cs typeface="Arial" panose="020B0604020202020204" pitchFamily="34" charset="0"/>
            </a:endParaRPr>
          </a:p>
          <a:p>
            <a:pPr>
              <a:lnSpc>
                <a:spcPct val="110000"/>
              </a:lnSpc>
              <a:spcBef>
                <a:spcPts val="600"/>
              </a:spcBef>
              <a:spcAft>
                <a:spcPts val="600"/>
              </a:spcAft>
            </a:pPr>
            <a:r>
              <a:rPr lang="zh-CN" sz="2200" dirty="0">
                <a:solidFill>
                  <a:schemeClr val="tx1">
                    <a:lumMod val="75000"/>
                    <a:lumOff val="25000"/>
                  </a:schemeClr>
                </a:solidFill>
                <a:latin typeface="Arial" panose="020B0604020202020204" pitchFamily="34" charset="0"/>
                <a:ea typeface="Microsoft YaHei" panose="020B0503020204020204" pitchFamily="34" charset="-122"/>
                <a:cs typeface="Arial" panose="020B0604020202020204" pitchFamily="34" charset="0"/>
                <a:hlinkClick r:id="rId5"/>
              </a:rPr>
              <a:t>中学课堂</a:t>
            </a:r>
            <a:endParaRPr lang="zh-CN" sz="2200" dirty="0">
              <a:solidFill>
                <a:schemeClr val="tx1">
                  <a:lumMod val="75000"/>
                  <a:lumOff val="25000"/>
                </a:schemeClr>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2" name="Chevron 11"/>
          <p:cNvSpPr/>
          <p:nvPr/>
        </p:nvSpPr>
        <p:spPr>
          <a:xfrm>
            <a:off x="9613900" y="2888245"/>
            <a:ext cx="1375229" cy="2155371"/>
          </a:xfrm>
          <a:prstGeom prst="chevron">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3733610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Microsoft YaHei" panose="020B0503020204020204" pitchFamily="34" charset="-122"/>
              <a:cs typeface="Arial" panose="020B0604020202020204" pitchFamily="34" charset="0"/>
            </a:endParaRPr>
          </a:p>
        </p:txBody>
      </p:sp>
      <p:sp>
        <p:nvSpPr>
          <p:cNvPr id="7" name="TextBox 6"/>
          <p:cNvSpPr txBox="1"/>
          <p:nvPr/>
        </p:nvSpPr>
        <p:spPr>
          <a:xfrm>
            <a:off x="606565" y="3042997"/>
            <a:ext cx="8018820" cy="1581972"/>
          </a:xfrm>
          <a:prstGeom prst="rect">
            <a:avLst/>
          </a:prstGeom>
          <a:noFill/>
        </p:spPr>
        <p:txBody>
          <a:bodyPr wrap="square" rtlCol="0">
            <a:spAutoFit/>
          </a:bodyPr>
          <a:lstStyle/>
          <a:p>
            <a:pPr>
              <a:lnSpc>
                <a:spcPct val="110000"/>
              </a:lnSpc>
            </a:pPr>
            <a:r>
              <a:rPr lang="zh-CN" sz="2200" b="1" dirty="0">
                <a:latin typeface="Arial" panose="020B0604020202020204" pitchFamily="34" charset="0"/>
                <a:ea typeface="Microsoft YaHei" panose="020B0503020204020204" pitchFamily="34" charset="-122"/>
                <a:cs typeface="Arial" panose="020B0604020202020204" pitchFamily="34" charset="0"/>
              </a:rPr>
              <a:t>分享有关接纳和尊重的价值观 </a:t>
            </a:r>
          </a:p>
          <a:p>
            <a:pPr>
              <a:lnSpc>
                <a:spcPct val="110000"/>
              </a:lnSpc>
            </a:pPr>
            <a:r>
              <a:rPr lang="zh-CN" sz="2200" dirty="0">
                <a:latin typeface="Arial" panose="020B0604020202020204" pitchFamily="34" charset="0"/>
                <a:ea typeface="Microsoft YaHei" panose="020B0503020204020204" pitchFamily="34" charset="-122"/>
                <a:cs typeface="Arial" panose="020B0604020202020204" pitchFamily="34" charset="0"/>
              </a:rPr>
              <a:t>您可以与您的孩子一起，怀着好奇心，了解有关SOGI的主题。</a:t>
            </a:r>
          </a:p>
          <a:p>
            <a:pPr>
              <a:lnSpc>
                <a:spcPct val="110000"/>
              </a:lnSpc>
            </a:pPr>
            <a:r>
              <a:rPr lang="zh-CN" sz="2200" dirty="0">
                <a:latin typeface="Arial" panose="020B0604020202020204" pitchFamily="34" charset="0"/>
                <a:ea typeface="Microsoft YaHei" panose="020B0503020204020204" pitchFamily="34" charset="-122"/>
                <a:cs typeface="Arial" panose="020B0604020202020204" pitchFamily="34" charset="0"/>
              </a:rPr>
              <a:t>开启对话</a:t>
            </a:r>
          </a:p>
          <a:p>
            <a:pPr>
              <a:lnSpc>
                <a:spcPct val="110000"/>
              </a:lnSpc>
            </a:pPr>
            <a:r>
              <a:rPr lang="zh-CN" sz="2200" dirty="0">
                <a:latin typeface="Arial" panose="020B0604020202020204" pitchFamily="34" charset="0"/>
                <a:ea typeface="Microsoft YaHei" panose="020B0503020204020204" pitchFamily="34" charset="-122"/>
                <a:cs typeface="Arial" panose="020B0604020202020204" pitchFamily="34" charset="0"/>
              </a:rPr>
              <a:t>和您孩子的老师谈谈。 </a:t>
            </a:r>
          </a:p>
        </p:txBody>
      </p:sp>
      <p:sp>
        <p:nvSpPr>
          <p:cNvPr id="10" name="TextBox 9"/>
          <p:cNvSpPr txBox="1"/>
          <p:nvPr/>
        </p:nvSpPr>
        <p:spPr>
          <a:xfrm>
            <a:off x="606565" y="2185734"/>
            <a:ext cx="10421923" cy="646331"/>
          </a:xfrm>
          <a:prstGeom prst="rect">
            <a:avLst/>
          </a:prstGeom>
          <a:noFill/>
        </p:spPr>
        <p:txBody>
          <a:bodyPr wrap="square" rtlCol="0">
            <a:spAutoFit/>
          </a:bodyPr>
          <a:lstStyle/>
          <a:p>
            <a:r>
              <a:rPr lang="zh-CN" sz="3600" dirty="0">
                <a:solidFill>
                  <a:srgbClr val="414142"/>
                </a:solidFill>
                <a:latin typeface="Arial" panose="020B0604020202020204" pitchFamily="34" charset="0"/>
                <a:ea typeface="Microsoft YaHei" panose="020B0503020204020204" pitchFamily="34" charset="-122"/>
                <a:cs typeface="Arial" panose="020B0604020202020204" pitchFamily="34" charset="0"/>
              </a:rPr>
              <a:t>您在家</a:t>
            </a:r>
            <a:r>
              <a:rPr lang="zh-CN" altLang="en-US" sz="3600" dirty="0">
                <a:solidFill>
                  <a:srgbClr val="414142"/>
                </a:solidFill>
                <a:latin typeface="Arial" panose="020B0604020202020204" pitchFamily="34" charset="0"/>
                <a:ea typeface="Microsoft YaHei" panose="020B0503020204020204" pitchFamily="34" charset="-122"/>
                <a:cs typeface="Arial" panose="020B0604020202020204" pitchFamily="34" charset="0"/>
              </a:rPr>
              <a:t>里</a:t>
            </a:r>
            <a:r>
              <a:rPr lang="zh-CN" sz="3600" dirty="0">
                <a:solidFill>
                  <a:srgbClr val="414142"/>
                </a:solidFill>
                <a:latin typeface="Arial" panose="020B0604020202020204" pitchFamily="34" charset="0"/>
                <a:ea typeface="Microsoft YaHei" panose="020B0503020204020204" pitchFamily="34" charset="-122"/>
                <a:cs typeface="Arial" panose="020B0604020202020204" pitchFamily="34" charset="0"/>
              </a:rPr>
              <a:t>可以</a:t>
            </a:r>
            <a:r>
              <a:rPr lang="zh-CN" altLang="en-US" sz="3600" dirty="0">
                <a:solidFill>
                  <a:srgbClr val="414142"/>
                </a:solidFill>
                <a:latin typeface="Arial" panose="020B0604020202020204" pitchFamily="34" charset="0"/>
                <a:ea typeface="Microsoft YaHei" panose="020B0503020204020204" pitchFamily="34" charset="-122"/>
                <a:cs typeface="Arial" panose="020B0604020202020204" pitchFamily="34" charset="0"/>
              </a:rPr>
              <a:t>怎样做</a:t>
            </a:r>
            <a:r>
              <a:rPr lang="zh-CN" sz="3600" dirty="0">
                <a:solidFill>
                  <a:srgbClr val="414142"/>
                </a:solidFill>
                <a:latin typeface="Arial" panose="020B0604020202020204" pitchFamily="34" charset="0"/>
                <a:ea typeface="Microsoft YaHei" panose="020B0503020204020204" pitchFamily="34" charset="-122"/>
                <a:cs typeface="Arial" panose="020B0604020202020204" pitchFamily="34" charset="0"/>
              </a:rPr>
              <a:t>？</a:t>
            </a: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zh-CN" sz="2400" spc="100" dirty="0">
                <a:solidFill>
                  <a:schemeClr val="bg1"/>
                </a:solidFill>
                <a:latin typeface="Arial" panose="020B0604020202020204" pitchFamily="34" charset="0"/>
                <a:ea typeface="Microsoft YaHei" panose="020B0503020204020204" pitchFamily="34" charset="-122"/>
                <a:cs typeface="Arial" panose="020B0604020202020204" pitchFamily="34" charset="0"/>
              </a:rPr>
              <a:t>SOGIeducation.org                                                                               #sogi123</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8783" y="500715"/>
            <a:ext cx="3643955" cy="281578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8783" y="3325233"/>
            <a:ext cx="3643955" cy="2815784"/>
          </a:xfrm>
          <a:prstGeom prst="rect">
            <a:avLst/>
          </a:prstGeom>
        </p:spPr>
      </p:pic>
    </p:spTree>
    <p:extLst>
      <p:ext uri="{BB962C8B-B14F-4D97-AF65-F5344CB8AC3E}">
        <p14:creationId xmlns:p14="http://schemas.microsoft.com/office/powerpoint/2010/main" val="2288320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2069471"/>
            <a:ext cx="12192000" cy="2771775"/>
          </a:xfrm>
          <a:prstGeom prst="rect">
            <a:avLst/>
          </a:prstGeom>
          <a:solidFill>
            <a:srgbClr val="489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Microsoft YaHei" panose="020B0503020204020204" pitchFamily="34" charset="-122"/>
              <a:cs typeface="Arial" panose="020B0604020202020204" pitchFamily="34" charset="0"/>
            </a:endParaRPr>
          </a:p>
        </p:txBody>
      </p:sp>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Microsoft YaHei" panose="020B0503020204020204" pitchFamily="34" charset="-122"/>
              <a:cs typeface="Arial" panose="020B0604020202020204" pitchFamily="34" charset="0"/>
            </a:endParaRPr>
          </a:p>
        </p:txBody>
      </p:sp>
      <p:sp>
        <p:nvSpPr>
          <p:cNvPr id="7" name="TextBox 6"/>
          <p:cNvSpPr txBox="1"/>
          <p:nvPr/>
        </p:nvSpPr>
        <p:spPr>
          <a:xfrm>
            <a:off x="621853" y="2165324"/>
            <a:ext cx="10793549" cy="2733056"/>
          </a:xfrm>
          <a:prstGeom prst="rect">
            <a:avLst/>
          </a:prstGeom>
          <a:noFill/>
        </p:spPr>
        <p:txBody>
          <a:bodyPr wrap="square" rtlCol="0">
            <a:spAutoFit/>
          </a:bodyPr>
          <a:lstStyle/>
          <a:p>
            <a:pPr marL="457200" marR="0" lvl="0" indent="-457200" algn="ctr" defTabSz="914400" eaLnBrk="1" fontAlgn="auto" latinLnBrk="0" hangingPunct="1">
              <a:lnSpc>
                <a:spcPct val="110000"/>
              </a:lnSpc>
              <a:spcBef>
                <a:spcPts val="0"/>
              </a:spcBef>
              <a:spcAft>
                <a:spcPts val="0"/>
              </a:spcAft>
              <a:buClrTx/>
              <a:buSzTx/>
              <a:buFontTx/>
              <a:buNone/>
              <a:tabLst/>
              <a:defRPr/>
            </a:pPr>
            <a:r>
              <a:rPr lang="zh-CN" sz="4000" dirty="0">
                <a:solidFill>
                  <a:srgbClr val="414142"/>
                </a:solidFill>
                <a:latin typeface="Arial" panose="020B0604020202020204" pitchFamily="34" charset="0"/>
                <a:ea typeface="Microsoft YaHei" panose="020B0503020204020204" pitchFamily="34" charset="-122"/>
                <a:cs typeface="Arial" panose="020B0604020202020204" pitchFamily="34" charset="0"/>
              </a:rPr>
              <a:t>孩子们有疑问。</a:t>
            </a:r>
          </a:p>
          <a:p>
            <a:pPr marL="457200" marR="0" lvl="0" indent="-457200" algn="ctr" defTabSz="914400" eaLnBrk="1" fontAlgn="auto" latinLnBrk="0" hangingPunct="1">
              <a:lnSpc>
                <a:spcPct val="110000"/>
              </a:lnSpc>
              <a:spcBef>
                <a:spcPts val="0"/>
              </a:spcBef>
              <a:spcAft>
                <a:spcPts val="0"/>
              </a:spcAft>
              <a:buClrTx/>
              <a:buSzTx/>
              <a:buFontTx/>
              <a:buNone/>
              <a:tabLst/>
              <a:defRPr/>
            </a:pPr>
            <a:r>
              <a:rPr lang="zh-CN" altLang="en-US" sz="4000" dirty="0">
                <a:solidFill>
                  <a:srgbClr val="414142"/>
                </a:solidFill>
                <a:latin typeface="Arial" panose="020B0604020202020204" pitchFamily="34" charset="0"/>
                <a:ea typeface="Microsoft YaHei" panose="020B0503020204020204" pitchFamily="34" charset="-122"/>
                <a:cs typeface="Arial" panose="020B0604020202020204" pitchFamily="34" charset="0"/>
              </a:rPr>
              <a:t>您可以</a:t>
            </a:r>
            <a:r>
              <a:rPr lang="zh-CN" sz="4000" dirty="0">
                <a:solidFill>
                  <a:srgbClr val="414142"/>
                </a:solidFill>
                <a:latin typeface="Arial" panose="020B0604020202020204" pitchFamily="34" charset="0"/>
                <a:ea typeface="Microsoft YaHei" panose="020B0503020204020204" pitchFamily="34" charset="-122"/>
                <a:cs typeface="Arial" panose="020B0604020202020204" pitchFamily="34" charset="0"/>
              </a:rPr>
              <a:t>和孩子们一起好奇。</a:t>
            </a:r>
          </a:p>
          <a:p>
            <a:pPr marL="457200" marR="0" lvl="0" indent="-457200" algn="ctr" defTabSz="914400" eaLnBrk="1" fontAlgn="auto" latinLnBrk="0" hangingPunct="1">
              <a:lnSpc>
                <a:spcPct val="110000"/>
              </a:lnSpc>
              <a:spcBef>
                <a:spcPts val="0"/>
              </a:spcBef>
              <a:spcAft>
                <a:spcPts val="0"/>
              </a:spcAft>
              <a:buClrTx/>
              <a:buSzTx/>
              <a:buFontTx/>
              <a:buNone/>
              <a:tabLst/>
              <a:defRPr/>
            </a:pPr>
            <a:endParaRPr lang="zh-CN" sz="2600"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a:p>
            <a:pPr marL="457200" marR="0" lvl="0" indent="-457200" algn="ctr" defTabSz="914400" eaLnBrk="1" fontAlgn="auto" latinLnBrk="0" hangingPunct="1">
              <a:lnSpc>
                <a:spcPct val="110000"/>
              </a:lnSpc>
              <a:spcBef>
                <a:spcPts val="0"/>
              </a:spcBef>
              <a:spcAft>
                <a:spcPts val="0"/>
              </a:spcAft>
              <a:buClrTx/>
              <a:buSzTx/>
              <a:buFontTx/>
              <a:buNone/>
              <a:tabLst/>
              <a:defRPr/>
            </a:pPr>
            <a:r>
              <a:rPr lang="zh-CN" sz="5000" dirty="0">
                <a:solidFill>
                  <a:schemeClr val="bg1"/>
                </a:solidFill>
                <a:latin typeface="Arial" panose="020B0604020202020204" pitchFamily="34" charset="0"/>
                <a:ea typeface="Microsoft YaHei" panose="020B0503020204020204" pitchFamily="34" charset="-122"/>
                <a:cs typeface="Arial" panose="020B0604020202020204" pitchFamily="34" charset="0"/>
              </a:rPr>
              <a:t>访问SOGIeducation.org/parents</a:t>
            </a: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zh-CN" sz="2400" spc="100" dirty="0">
                <a:solidFill>
                  <a:schemeClr val="bg1"/>
                </a:solidFill>
                <a:latin typeface="Arial" panose="020B0604020202020204" pitchFamily="34" charset="0"/>
                <a:ea typeface="Microsoft YaHei" panose="020B0503020204020204" pitchFamily="34" charset="-122"/>
                <a:cs typeface="Arial" panose="020B0604020202020204" pitchFamily="34" charset="0"/>
              </a:rPr>
              <a:t>SOGIeducation.org                                                                               #sogi123</a:t>
            </a:r>
          </a:p>
        </p:txBody>
      </p:sp>
      <p:sp>
        <p:nvSpPr>
          <p:cNvPr id="9" name="TextBox 8">
            <a:extLst>
              <a:ext uri="{FF2B5EF4-FFF2-40B4-BE49-F238E27FC236}">
                <a16:creationId xmlns:a16="http://schemas.microsoft.com/office/drawing/2014/main" id="{ADB48AE3-A9ED-EB4E-8F51-64458D242B2A}"/>
              </a:ext>
            </a:extLst>
          </p:cNvPr>
          <p:cNvSpPr txBox="1"/>
          <p:nvPr/>
        </p:nvSpPr>
        <p:spPr>
          <a:xfrm>
            <a:off x="1243706" y="795651"/>
            <a:ext cx="10421923" cy="646331"/>
          </a:xfrm>
          <a:prstGeom prst="rect">
            <a:avLst/>
          </a:prstGeom>
          <a:noFill/>
        </p:spPr>
        <p:txBody>
          <a:bodyPr wrap="square" rtlCol="0">
            <a:spAutoFit/>
          </a:bodyPr>
          <a:lstStyle/>
          <a:p>
            <a:r>
              <a:rPr lang="zh-CN" sz="3600" dirty="0">
                <a:solidFill>
                  <a:srgbClr val="414142"/>
                </a:solidFill>
                <a:latin typeface="Microsoft YaHei" panose="020B0503020204020204" pitchFamily="34" charset="-122"/>
                <a:ea typeface="Microsoft YaHei" panose="020B0503020204020204" pitchFamily="34" charset="-122"/>
                <a:cs typeface="SimSun"/>
              </a:rPr>
              <a:t>您在家</a:t>
            </a:r>
            <a:r>
              <a:rPr lang="zh-CN" altLang="en-US" sz="3600" dirty="0">
                <a:solidFill>
                  <a:srgbClr val="414142"/>
                </a:solidFill>
                <a:latin typeface="Microsoft YaHei" panose="020B0503020204020204" pitchFamily="34" charset="-122"/>
                <a:ea typeface="Microsoft YaHei" panose="020B0503020204020204" pitchFamily="34" charset="-122"/>
                <a:cs typeface="SimSun"/>
              </a:rPr>
              <a:t>里</a:t>
            </a:r>
            <a:r>
              <a:rPr lang="zh-CN" sz="3600" dirty="0">
                <a:solidFill>
                  <a:srgbClr val="414142"/>
                </a:solidFill>
                <a:latin typeface="Microsoft YaHei" panose="020B0503020204020204" pitchFamily="34" charset="-122"/>
                <a:ea typeface="Microsoft YaHei" panose="020B0503020204020204" pitchFamily="34" charset="-122"/>
                <a:cs typeface="SimSun"/>
              </a:rPr>
              <a:t>可以</a:t>
            </a:r>
            <a:r>
              <a:rPr lang="zh-CN" altLang="en-US" sz="3600" dirty="0">
                <a:solidFill>
                  <a:srgbClr val="414142"/>
                </a:solidFill>
                <a:latin typeface="Microsoft YaHei" panose="020B0503020204020204" pitchFamily="34" charset="-122"/>
                <a:ea typeface="Microsoft YaHei" panose="020B0503020204020204" pitchFamily="34" charset="-122"/>
                <a:cs typeface="SimSun"/>
              </a:rPr>
              <a:t>怎样</a:t>
            </a:r>
            <a:r>
              <a:rPr lang="zh-CN" sz="3600" dirty="0">
                <a:solidFill>
                  <a:srgbClr val="414142"/>
                </a:solidFill>
                <a:latin typeface="Microsoft YaHei" panose="020B0503020204020204" pitchFamily="34" charset="-122"/>
                <a:ea typeface="Microsoft YaHei" panose="020B0503020204020204" pitchFamily="34" charset="-122"/>
                <a:cs typeface="SimSun"/>
              </a:rPr>
              <a:t>做？</a:t>
            </a:r>
          </a:p>
        </p:txBody>
      </p:sp>
    </p:spTree>
    <p:extLst>
      <p:ext uri="{BB962C8B-B14F-4D97-AF65-F5344CB8AC3E}">
        <p14:creationId xmlns:p14="http://schemas.microsoft.com/office/powerpoint/2010/main" val="1688912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Microsoft YaHei" panose="020B0503020204020204" pitchFamily="34" charset="-122"/>
              <a:cs typeface="Arial" panose="020B0604020202020204" pitchFamily="34" charset="0"/>
            </a:endParaRP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zh-CN" sz="2400" spc="100" dirty="0">
                <a:solidFill>
                  <a:schemeClr val="bg1"/>
                </a:solidFill>
                <a:latin typeface="Arial" panose="020B0604020202020204" pitchFamily="34" charset="0"/>
                <a:ea typeface="Microsoft YaHei" panose="020B0503020204020204" pitchFamily="34" charset="-122"/>
                <a:cs typeface="Arial" panose="020B0604020202020204" pitchFamily="34" charset="0"/>
              </a:rPr>
              <a:t>SOGIeducation.org                                                                               #sogi123</a:t>
            </a:r>
          </a:p>
        </p:txBody>
      </p:sp>
      <p:grpSp>
        <p:nvGrpSpPr>
          <p:cNvPr id="14" name="Group 13">
            <a:extLst>
              <a:ext uri="{FF2B5EF4-FFF2-40B4-BE49-F238E27FC236}">
                <a16:creationId xmlns:a16="http://schemas.microsoft.com/office/drawing/2014/main" id="{0B6FFA59-AD8B-E54C-AF82-97722E492349}"/>
              </a:ext>
            </a:extLst>
          </p:cNvPr>
          <p:cNvGrpSpPr/>
          <p:nvPr/>
        </p:nvGrpSpPr>
        <p:grpSpPr>
          <a:xfrm>
            <a:off x="429449" y="3790864"/>
            <a:ext cx="10946704" cy="1385322"/>
            <a:chOff x="265326" y="3355123"/>
            <a:chExt cx="10946704" cy="1385322"/>
          </a:xfrm>
        </p:grpSpPr>
        <p:pic>
          <p:nvPicPr>
            <p:cNvPr id="10" name="Picture 9">
              <a:extLst>
                <a:ext uri="{FF2B5EF4-FFF2-40B4-BE49-F238E27FC236}">
                  <a16:creationId xmlns:a16="http://schemas.microsoft.com/office/drawing/2014/main" id="{BACCF285-5FF2-EE49-8072-148F320BA623}"/>
                </a:ext>
              </a:extLst>
            </p:cNvPr>
            <p:cNvPicPr/>
            <p:nvPr/>
          </p:nvPicPr>
          <p:blipFill>
            <a:blip r:embed="rId4">
              <a:extLst>
                <a:ext uri="{28A0092B-C50C-407E-A947-70E740481C1C}">
                  <a14:useLocalDpi xmlns:a14="http://schemas.microsoft.com/office/drawing/2010/main" val="0"/>
                </a:ext>
              </a:extLst>
            </a:blip>
            <a:stretch>
              <a:fillRect/>
            </a:stretch>
          </p:blipFill>
          <p:spPr>
            <a:xfrm>
              <a:off x="265326" y="3355123"/>
              <a:ext cx="4212889" cy="1088061"/>
            </a:xfrm>
            <a:prstGeom prst="rect">
              <a:avLst/>
            </a:prstGeom>
          </p:spPr>
        </p:pic>
        <p:pic>
          <p:nvPicPr>
            <p:cNvPr id="12" name="Picture 11">
              <a:extLst>
                <a:ext uri="{FF2B5EF4-FFF2-40B4-BE49-F238E27FC236}">
                  <a16:creationId xmlns:a16="http://schemas.microsoft.com/office/drawing/2014/main" id="{096DAB43-397F-9C45-A263-A7B5D3841041}"/>
                </a:ext>
              </a:extLst>
            </p:cNvPr>
            <p:cNvPicPr/>
            <p:nvPr/>
          </p:nvPicPr>
          <p:blipFill>
            <a:blip r:embed="rId5">
              <a:extLst>
                <a:ext uri="{28A0092B-C50C-407E-A947-70E740481C1C}">
                  <a14:useLocalDpi xmlns:a14="http://schemas.microsoft.com/office/drawing/2010/main" val="0"/>
                </a:ext>
              </a:extLst>
            </a:blip>
            <a:stretch>
              <a:fillRect/>
            </a:stretch>
          </p:blipFill>
          <p:spPr>
            <a:xfrm>
              <a:off x="5165980" y="3487690"/>
              <a:ext cx="3566843" cy="1252755"/>
            </a:xfrm>
            <a:prstGeom prst="rect">
              <a:avLst/>
            </a:prstGeom>
          </p:spPr>
        </p:pic>
        <p:pic>
          <p:nvPicPr>
            <p:cNvPr id="13" name="Picture 12">
              <a:extLst>
                <a:ext uri="{FF2B5EF4-FFF2-40B4-BE49-F238E27FC236}">
                  <a16:creationId xmlns:a16="http://schemas.microsoft.com/office/drawing/2014/main" id="{4B954B84-9BF1-2E46-AAF0-23530DDF26BE}"/>
                </a:ext>
              </a:extLst>
            </p:cNvPr>
            <p:cNvPicPr/>
            <p:nvPr/>
          </p:nvPicPr>
          <p:blipFill>
            <a:blip r:embed="rId6">
              <a:extLst>
                <a:ext uri="{28A0092B-C50C-407E-A947-70E740481C1C}">
                  <a14:useLocalDpi xmlns:a14="http://schemas.microsoft.com/office/drawing/2010/main" val="0"/>
                </a:ext>
              </a:extLst>
            </a:blip>
            <a:stretch>
              <a:fillRect/>
            </a:stretch>
          </p:blipFill>
          <p:spPr>
            <a:xfrm>
              <a:off x="9420588" y="3585235"/>
              <a:ext cx="1791442" cy="1057667"/>
            </a:xfrm>
            <a:prstGeom prst="rect">
              <a:avLst/>
            </a:prstGeom>
          </p:spPr>
        </p:pic>
      </p:grpSp>
      <p:sp>
        <p:nvSpPr>
          <p:cNvPr id="6" name="TextBox 5">
            <a:extLst>
              <a:ext uri="{FF2B5EF4-FFF2-40B4-BE49-F238E27FC236}">
                <a16:creationId xmlns:a16="http://schemas.microsoft.com/office/drawing/2014/main" id="{9BE5EF66-8707-1445-B40A-C7B5D546416E}"/>
              </a:ext>
            </a:extLst>
          </p:cNvPr>
          <p:cNvSpPr txBox="1"/>
          <p:nvPr/>
        </p:nvSpPr>
        <p:spPr>
          <a:xfrm>
            <a:off x="1547446" y="1737112"/>
            <a:ext cx="9097108" cy="1815882"/>
          </a:xfrm>
          <a:prstGeom prst="rect">
            <a:avLst/>
          </a:prstGeom>
          <a:noFill/>
        </p:spPr>
        <p:txBody>
          <a:bodyPr wrap="square" rtlCol="0">
            <a:spAutoFit/>
          </a:bodyPr>
          <a:lstStyle/>
          <a:p>
            <a:pPr algn="ctr"/>
            <a:r>
              <a:rPr lang="zh-CN" sz="2800" dirty="0">
                <a:solidFill>
                  <a:schemeClr val="tx1">
                    <a:lumMod val="85000"/>
                    <a:lumOff val="15000"/>
                  </a:schemeClr>
                </a:solidFill>
                <a:latin typeface="Arial" panose="020B0604020202020204" pitchFamily="34" charset="0"/>
                <a:ea typeface="Microsoft YaHei" panose="020B0503020204020204" pitchFamily="34" charset="-122"/>
                <a:cs typeface="Arial" panose="020B0604020202020204" pitchFamily="34" charset="0"/>
              </a:rPr>
              <a:t>我们感谢BC省政府通过教育厅提供的财政支持。</a:t>
            </a:r>
          </a:p>
          <a:p>
            <a:pPr algn="ctr"/>
            <a:endParaRPr lang="zh-CN" sz="2800" dirty="0">
              <a:solidFill>
                <a:schemeClr val="tx1">
                  <a:lumMod val="85000"/>
                  <a:lumOff val="15000"/>
                </a:schemeClr>
              </a:solidFill>
              <a:latin typeface="Arial" panose="020B0604020202020204" pitchFamily="34" charset="0"/>
              <a:ea typeface="Microsoft YaHei" panose="020B0503020204020204" pitchFamily="34" charset="-122"/>
              <a:cs typeface="Arial" panose="020B0604020202020204" pitchFamily="34" charset="0"/>
            </a:endParaRPr>
          </a:p>
          <a:p>
            <a:pPr algn="ctr"/>
            <a:r>
              <a:rPr lang="zh-CN" sz="2800" dirty="0">
                <a:solidFill>
                  <a:schemeClr val="tx1">
                    <a:lumMod val="85000"/>
                    <a:lumOff val="15000"/>
                  </a:schemeClr>
                </a:solidFill>
                <a:latin typeface="Arial" panose="020B0604020202020204" pitchFamily="34" charset="0"/>
                <a:ea typeface="Microsoft YaHei" panose="020B0503020204020204" pitchFamily="34" charset="-122"/>
                <a:cs typeface="Arial" panose="020B0604020202020204" pitchFamily="34" charset="0"/>
              </a:rPr>
              <a:t>协作伙伴：</a:t>
            </a:r>
          </a:p>
          <a:p>
            <a:pPr algn="ctr"/>
            <a:endParaRPr lang="zh-CN" sz="2800" dirty="0">
              <a:solidFill>
                <a:schemeClr val="tx1">
                  <a:lumMod val="85000"/>
                  <a:lumOff val="15000"/>
                </a:schemeClr>
              </a:solidFill>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1506537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Microsoft YaHei" panose="020B0503020204020204" pitchFamily="34" charset="-122"/>
              <a:cs typeface="Arial" panose="020B0604020202020204" pitchFamily="34" charset="0"/>
            </a:endParaRPr>
          </a:p>
        </p:txBody>
      </p:sp>
      <p:sp>
        <p:nvSpPr>
          <p:cNvPr id="10" name="TextBox 9"/>
          <p:cNvSpPr txBox="1"/>
          <p:nvPr/>
        </p:nvSpPr>
        <p:spPr>
          <a:xfrm>
            <a:off x="1469372" y="1549186"/>
            <a:ext cx="10722628" cy="646331"/>
          </a:xfrm>
          <a:prstGeom prst="rect">
            <a:avLst/>
          </a:prstGeom>
          <a:noFill/>
        </p:spPr>
        <p:txBody>
          <a:bodyPr wrap="square" rtlCol="0">
            <a:spAutoFit/>
          </a:bodyPr>
          <a:lstStyle/>
          <a:p>
            <a:r>
              <a:rPr lang="zh-CN" sz="3600" dirty="0">
                <a:solidFill>
                  <a:srgbClr val="414142"/>
                </a:solidFill>
                <a:latin typeface="Arial" panose="020B0604020202020204" pitchFamily="34" charset="0"/>
                <a:ea typeface="Microsoft YaHei" panose="020B0503020204020204" pitchFamily="34" charset="-122"/>
                <a:cs typeface="Arial" panose="020B0604020202020204" pitchFamily="34" charset="0"/>
              </a:rPr>
              <a:t>什么是“SOGI”？</a:t>
            </a: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zh-CN" sz="2400" spc="100" dirty="0">
                <a:solidFill>
                  <a:schemeClr val="bg1"/>
                </a:solidFill>
                <a:latin typeface="Arial" panose="020B0604020202020204" pitchFamily="34" charset="0"/>
                <a:ea typeface="Microsoft YaHei" panose="020B0503020204020204" pitchFamily="34" charset="-122"/>
                <a:cs typeface="Arial" panose="020B0604020202020204" pitchFamily="34" charset="0"/>
              </a:rPr>
              <a:t>SOGIeducation.org                                                                               #sogi123</a:t>
            </a:r>
          </a:p>
        </p:txBody>
      </p:sp>
      <p:sp>
        <p:nvSpPr>
          <p:cNvPr id="6" name="TextBox 5">
            <a:extLst>
              <a:ext uri="{FF2B5EF4-FFF2-40B4-BE49-F238E27FC236}">
                <a16:creationId xmlns:a16="http://schemas.microsoft.com/office/drawing/2014/main" id="{EABCB8DC-BF0F-DC45-8E81-D60B05EFA762}"/>
              </a:ext>
            </a:extLst>
          </p:cNvPr>
          <p:cNvSpPr txBox="1"/>
          <p:nvPr/>
        </p:nvSpPr>
        <p:spPr>
          <a:xfrm>
            <a:off x="1381478" y="2660951"/>
            <a:ext cx="9018116" cy="1927835"/>
          </a:xfrm>
          <a:prstGeom prst="rect">
            <a:avLst/>
          </a:prstGeom>
          <a:noFill/>
        </p:spPr>
        <p:txBody>
          <a:bodyPr wrap="square" rtlCol="0">
            <a:spAutoFit/>
          </a:bodyPr>
          <a:lstStyle/>
          <a:p>
            <a:pPr algn="just">
              <a:lnSpc>
                <a:spcPct val="110000"/>
              </a:lnSpc>
            </a:pPr>
            <a:r>
              <a:rPr lang="zh-CN" sz="2200" dirty="0">
                <a:latin typeface="Arial" panose="020B0604020202020204" pitchFamily="34" charset="0"/>
                <a:ea typeface="Microsoft YaHei" panose="020B0503020204020204" pitchFamily="34" charset="-122"/>
                <a:cs typeface="Arial" panose="020B0604020202020204" pitchFamily="34" charset="0"/>
              </a:rPr>
              <a:t>SOGI是英文“sexual orientation and gender identity”的缩写，意思是性取向和性别认同。 </a:t>
            </a:r>
          </a:p>
          <a:p>
            <a:pPr>
              <a:lnSpc>
                <a:spcPct val="110000"/>
              </a:lnSpc>
            </a:pPr>
            <a:endParaRPr lang="zh-CN" sz="2200" dirty="0">
              <a:latin typeface="Arial" panose="020B0604020202020204" pitchFamily="34" charset="0"/>
              <a:ea typeface="Microsoft YaHei" panose="020B0503020204020204" pitchFamily="34" charset="-122"/>
              <a:cs typeface="Arial" panose="020B0604020202020204" pitchFamily="34" charset="0"/>
            </a:endParaRPr>
          </a:p>
          <a:p>
            <a:pPr algn="just">
              <a:lnSpc>
                <a:spcPct val="110000"/>
              </a:lnSpc>
            </a:pPr>
            <a:r>
              <a:rPr lang="zh-CN" sz="2200" dirty="0">
                <a:latin typeface="Arial" panose="020B0604020202020204" pitchFamily="34" charset="0"/>
                <a:ea typeface="Microsoft YaHei" panose="020B0503020204020204" pitchFamily="34" charset="-122"/>
                <a:cs typeface="Arial" panose="020B0604020202020204" pitchFamily="34" charset="0"/>
              </a:rPr>
              <a:t>SOGI是女同性恋、男同性恋、异性恋、双性恋、变性人和顺性人等术语的包容性统称的首字母缩写。</a:t>
            </a:r>
          </a:p>
        </p:txBody>
      </p:sp>
      <p:pic>
        <p:nvPicPr>
          <p:cNvPr id="12" name="Picture 11">
            <a:extLst>
              <a:ext uri="{FF2B5EF4-FFF2-40B4-BE49-F238E27FC236}">
                <a16:creationId xmlns:a16="http://schemas.microsoft.com/office/drawing/2014/main" id="{DD9DE0E7-9A9F-3E49-9FB4-E2B4C5FD2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7512" y="4550981"/>
            <a:ext cx="3716679" cy="1419855"/>
          </a:xfrm>
          <a:prstGeom prst="rect">
            <a:avLst/>
          </a:prstGeom>
        </p:spPr>
      </p:pic>
    </p:spTree>
    <p:extLst>
      <p:ext uri="{BB962C8B-B14F-4D97-AF65-F5344CB8AC3E}">
        <p14:creationId xmlns:p14="http://schemas.microsoft.com/office/powerpoint/2010/main" val="2360036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Arial" charset="0"/>
              <a:cs typeface="Arial" panose="020B0604020202020204" pitchFamily="34" charset="0"/>
            </a:endParaRPr>
          </a:p>
        </p:txBody>
      </p:sp>
      <p:sp>
        <p:nvSpPr>
          <p:cNvPr id="10" name="TextBox 9"/>
          <p:cNvSpPr txBox="1"/>
          <p:nvPr/>
        </p:nvSpPr>
        <p:spPr>
          <a:xfrm>
            <a:off x="1243706" y="1475863"/>
            <a:ext cx="10722628" cy="658257"/>
          </a:xfrm>
          <a:prstGeom prst="rect">
            <a:avLst/>
          </a:prstGeom>
          <a:noFill/>
        </p:spPr>
        <p:txBody>
          <a:bodyPr wrap="square" rtlCol="0">
            <a:spAutoFit/>
          </a:bodyPr>
          <a:lstStyle/>
          <a:p>
            <a:pPr algn="just">
              <a:lnSpc>
                <a:spcPct val="110000"/>
              </a:lnSpc>
            </a:pPr>
            <a:r>
              <a:rPr lang="zh-CN" sz="3600" dirty="0">
                <a:solidFill>
                  <a:srgbClr val="414142"/>
                </a:solidFill>
                <a:latin typeface="Arial" panose="020B0604020202020204" pitchFamily="34" charset="0"/>
                <a:ea typeface="Microsoft YaHei" panose="020B0503020204020204" pitchFamily="34" charset="-122"/>
                <a:cs typeface="Arial" panose="020B0604020202020204" pitchFamily="34" charset="0"/>
              </a:rPr>
              <a:t>什么是SOGI包容教育</a:t>
            </a: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zh-CN" sz="2400" spc="100" dirty="0">
                <a:solidFill>
                  <a:schemeClr val="bg1"/>
                </a:solidFill>
                <a:latin typeface="Arial" panose="020B0604020202020204" pitchFamily="34" charset="0"/>
                <a:cs typeface="Arial" panose="020B0604020202020204" pitchFamily="34" charset="0"/>
              </a:rPr>
              <a:t>SOGIeducation.org                                                                               #sogi123</a:t>
            </a:r>
          </a:p>
        </p:txBody>
      </p:sp>
      <p:sp>
        <p:nvSpPr>
          <p:cNvPr id="3" name="TextBox 2">
            <a:extLst>
              <a:ext uri="{FF2B5EF4-FFF2-40B4-BE49-F238E27FC236}">
                <a16:creationId xmlns:a16="http://schemas.microsoft.com/office/drawing/2014/main" id="{FF128D79-37ED-BF45-9701-5A0C340E153F}"/>
              </a:ext>
            </a:extLst>
          </p:cNvPr>
          <p:cNvSpPr txBox="1"/>
          <p:nvPr/>
        </p:nvSpPr>
        <p:spPr>
          <a:xfrm>
            <a:off x="2476500" y="2133600"/>
            <a:ext cx="184731" cy="373436"/>
          </a:xfrm>
          <a:prstGeom prst="rect">
            <a:avLst/>
          </a:prstGeom>
          <a:noFill/>
        </p:spPr>
        <p:txBody>
          <a:bodyPr wrap="none" rtlCol="0">
            <a:spAutoFit/>
          </a:bodyPr>
          <a:lstStyle/>
          <a:p>
            <a:pPr algn="just">
              <a:lnSpc>
                <a:spcPct val="110000"/>
              </a:lnSpc>
            </a:pPr>
            <a:endParaRPr lang="en-US" dirty="0">
              <a:latin typeface="Arial" panose="020B0604020202020204" pitchFamily="34" charset="0"/>
              <a:ea typeface="Microsoft YaHei" panose="020B0503020204020204" pitchFamily="34" charset="-122"/>
              <a:cs typeface="Arial" panose="020B0604020202020204" pitchFamily="34" charset="0"/>
            </a:endParaRPr>
          </a:p>
        </p:txBody>
      </p:sp>
      <p:sp>
        <p:nvSpPr>
          <p:cNvPr id="13" name="TextBox 12">
            <a:extLst>
              <a:ext uri="{FF2B5EF4-FFF2-40B4-BE49-F238E27FC236}">
                <a16:creationId xmlns:a16="http://schemas.microsoft.com/office/drawing/2014/main" id="{E4B38220-0E4D-8F4A-B086-3A3958B34D12}"/>
              </a:ext>
            </a:extLst>
          </p:cNvPr>
          <p:cNvSpPr txBox="1"/>
          <p:nvPr/>
        </p:nvSpPr>
        <p:spPr>
          <a:xfrm>
            <a:off x="1243706" y="2318266"/>
            <a:ext cx="8764373" cy="1555426"/>
          </a:xfrm>
          <a:prstGeom prst="rect">
            <a:avLst/>
          </a:prstGeom>
          <a:noFill/>
        </p:spPr>
        <p:txBody>
          <a:bodyPr wrap="square" rtlCol="0">
            <a:spAutoFit/>
          </a:bodyPr>
          <a:lstStyle/>
          <a:p>
            <a:pPr algn="just">
              <a:lnSpc>
                <a:spcPct val="110000"/>
              </a:lnSpc>
            </a:pPr>
            <a:r>
              <a:rPr lang="zh-CN" sz="2200" dirty="0">
                <a:latin typeface="Arial" panose="020B0604020202020204" pitchFamily="34" charset="0"/>
                <a:ea typeface="Microsoft YaHei" panose="020B0503020204020204" pitchFamily="34" charset="-122"/>
                <a:cs typeface="Arial" panose="020B0604020202020204" pitchFamily="34" charset="0"/>
              </a:rPr>
              <a:t>SOGI包容教育</a:t>
            </a:r>
            <a:r>
              <a:rPr lang="zh-CN" altLang="en-US" sz="2200" dirty="0">
                <a:latin typeface="Arial" panose="020B0604020202020204" pitchFamily="34" charset="0"/>
                <a:ea typeface="Microsoft YaHei" panose="020B0503020204020204" pitchFamily="34" charset="-122"/>
                <a:cs typeface="Arial" panose="020B0604020202020204" pitchFamily="34" charset="0"/>
              </a:rPr>
              <a:t>欢迎</a:t>
            </a:r>
            <a:r>
              <a:rPr lang="zh-CN" sz="2200" dirty="0">
                <a:latin typeface="Arial" panose="020B0604020202020204" pitchFamily="34" charset="0"/>
                <a:ea typeface="Microsoft YaHei" panose="020B0503020204020204" pitchFamily="34" charset="-122"/>
                <a:cs typeface="Arial" panose="020B0604020202020204" pitchFamily="34" charset="0"/>
              </a:rPr>
              <a:t>所有性取向、性别认同和来自各种家庭结构的学生，并提供高人们对他们的关注。</a:t>
            </a:r>
          </a:p>
          <a:p>
            <a:pPr algn="just">
              <a:lnSpc>
                <a:spcPct val="110000"/>
              </a:lnSpc>
            </a:pPr>
            <a:endParaRPr lang="zh-CN" sz="2200" dirty="0">
              <a:latin typeface="Arial" panose="020B0604020202020204" pitchFamily="34" charset="0"/>
              <a:ea typeface="Microsoft YaHei" panose="020B0503020204020204" pitchFamily="34" charset="-122"/>
              <a:cs typeface="Arial" panose="020B0604020202020204" pitchFamily="34" charset="0"/>
            </a:endParaRPr>
          </a:p>
          <a:p>
            <a:pPr algn="just">
              <a:lnSpc>
                <a:spcPct val="110000"/>
              </a:lnSpc>
            </a:pPr>
            <a:r>
              <a:rPr lang="zh-CN" sz="2200" dirty="0">
                <a:latin typeface="Arial" panose="020B0604020202020204" pitchFamily="34" charset="0"/>
                <a:ea typeface="Microsoft YaHei" panose="020B0503020204020204" pitchFamily="34" charset="-122"/>
                <a:cs typeface="Arial" panose="020B0604020202020204" pitchFamily="34" charset="0"/>
              </a:rPr>
              <a:t>SOGI包容教育包括在课堂上随时进行有关</a:t>
            </a:r>
            <a:r>
              <a:rPr lang="zh-CN" altLang="en-US" sz="2200" dirty="0">
                <a:latin typeface="Arial" panose="020B0604020202020204" pitchFamily="34" charset="0"/>
                <a:ea typeface="Microsoft YaHei" panose="020B0503020204020204" pitchFamily="34" charset="-122"/>
                <a:cs typeface="Arial" panose="020B0604020202020204" pitchFamily="34" charset="0"/>
              </a:rPr>
              <a:t>多样性</a:t>
            </a:r>
            <a:r>
              <a:rPr lang="zh-CN" sz="2200" dirty="0">
                <a:latin typeface="Arial" panose="020B0604020202020204" pitchFamily="34" charset="0"/>
                <a:ea typeface="Microsoft YaHei" panose="020B0503020204020204" pitchFamily="34" charset="-122"/>
                <a:cs typeface="Arial" panose="020B0604020202020204" pitchFamily="34" charset="0"/>
              </a:rPr>
              <a:t>的对话。</a:t>
            </a:r>
          </a:p>
        </p:txBody>
      </p:sp>
      <p:pic>
        <p:nvPicPr>
          <p:cNvPr id="12" name="Picture 11">
            <a:extLst>
              <a:ext uri="{FF2B5EF4-FFF2-40B4-BE49-F238E27FC236}">
                <a16:creationId xmlns:a16="http://schemas.microsoft.com/office/drawing/2014/main" id="{B78B1F40-13FB-2946-96E6-0AC98DFD61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6172" y="3356742"/>
            <a:ext cx="2127668" cy="2305859"/>
          </a:xfrm>
          <a:prstGeom prst="rect">
            <a:avLst/>
          </a:prstGeom>
        </p:spPr>
      </p:pic>
    </p:spTree>
    <p:extLst>
      <p:ext uri="{BB962C8B-B14F-4D97-AF65-F5344CB8AC3E}">
        <p14:creationId xmlns:p14="http://schemas.microsoft.com/office/powerpoint/2010/main" val="2496198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Arial" charset="0"/>
              <a:cs typeface="Arial" panose="020B0604020202020204" pitchFamily="34" charset="0"/>
            </a:endParaRPr>
          </a:p>
        </p:txBody>
      </p:sp>
      <p:sp>
        <p:nvSpPr>
          <p:cNvPr id="10" name="TextBox 9"/>
          <p:cNvSpPr txBox="1"/>
          <p:nvPr/>
        </p:nvSpPr>
        <p:spPr>
          <a:xfrm>
            <a:off x="1243706" y="1171063"/>
            <a:ext cx="10722628" cy="658257"/>
          </a:xfrm>
          <a:prstGeom prst="rect">
            <a:avLst/>
          </a:prstGeom>
          <a:noFill/>
        </p:spPr>
        <p:txBody>
          <a:bodyPr wrap="square" rtlCol="0">
            <a:spAutoFit/>
          </a:bodyPr>
          <a:lstStyle/>
          <a:p>
            <a:pPr>
              <a:lnSpc>
                <a:spcPct val="110000"/>
              </a:lnSpc>
            </a:pPr>
            <a:r>
              <a:rPr lang="zh-CN" sz="3600" dirty="0">
                <a:solidFill>
                  <a:srgbClr val="414142"/>
                </a:solidFill>
                <a:latin typeface="Arial" panose="020B0604020202020204" pitchFamily="34" charset="0"/>
                <a:ea typeface="Microsoft YaHei" panose="020B0503020204020204" pitchFamily="34" charset="-122"/>
                <a:cs typeface="Arial" panose="020B0604020202020204" pitchFamily="34" charset="0"/>
              </a:rPr>
              <a:t>为什么SOGI包容教育在BC省非常重要？</a:t>
            </a: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zh-CN" sz="2400" spc="100" dirty="0">
                <a:solidFill>
                  <a:schemeClr val="bg1"/>
                </a:solidFill>
                <a:latin typeface="Arial" panose="020B0604020202020204" pitchFamily="34" charset="0"/>
                <a:cs typeface="Arial" panose="020B0604020202020204" pitchFamily="34" charset="0"/>
              </a:rPr>
              <a:t>SOGIeducation.org                                                                               #sogi123</a:t>
            </a:r>
          </a:p>
        </p:txBody>
      </p:sp>
      <p:sp>
        <p:nvSpPr>
          <p:cNvPr id="3" name="TextBox 2">
            <a:extLst>
              <a:ext uri="{FF2B5EF4-FFF2-40B4-BE49-F238E27FC236}">
                <a16:creationId xmlns:a16="http://schemas.microsoft.com/office/drawing/2014/main" id="{FF128D79-37ED-BF45-9701-5A0C340E153F}"/>
              </a:ext>
            </a:extLst>
          </p:cNvPr>
          <p:cNvSpPr txBox="1"/>
          <p:nvPr/>
        </p:nvSpPr>
        <p:spPr>
          <a:xfrm>
            <a:off x="2476500" y="2133600"/>
            <a:ext cx="184731" cy="373436"/>
          </a:xfrm>
          <a:prstGeom prst="rect">
            <a:avLst/>
          </a:prstGeom>
          <a:noFill/>
        </p:spPr>
        <p:txBody>
          <a:bodyPr wrap="none" rtlCol="0">
            <a:spAutoFit/>
          </a:bodyPr>
          <a:lstStyle/>
          <a:p>
            <a:pPr>
              <a:lnSpc>
                <a:spcPct val="110000"/>
              </a:lnSpc>
            </a:pPr>
            <a:endParaRPr lang="en-US" dirty="0">
              <a:latin typeface="Arial" panose="020B0604020202020204" pitchFamily="34" charset="0"/>
              <a:ea typeface="Microsoft YaHei" panose="020B0503020204020204" pitchFamily="34" charset="-122"/>
              <a:cs typeface="Arial" panose="020B0604020202020204" pitchFamily="34" charset="0"/>
            </a:endParaRPr>
          </a:p>
        </p:txBody>
      </p:sp>
      <p:sp>
        <p:nvSpPr>
          <p:cNvPr id="13" name="TextBox 12">
            <a:extLst>
              <a:ext uri="{FF2B5EF4-FFF2-40B4-BE49-F238E27FC236}">
                <a16:creationId xmlns:a16="http://schemas.microsoft.com/office/drawing/2014/main" id="{E4B38220-0E4D-8F4A-B086-3A3958B34D12}"/>
              </a:ext>
            </a:extLst>
          </p:cNvPr>
          <p:cNvSpPr txBox="1"/>
          <p:nvPr/>
        </p:nvSpPr>
        <p:spPr>
          <a:xfrm>
            <a:off x="1243706" y="2375746"/>
            <a:ext cx="8352466" cy="1927835"/>
          </a:xfrm>
          <a:prstGeom prst="rect">
            <a:avLst/>
          </a:prstGeom>
          <a:noFill/>
        </p:spPr>
        <p:txBody>
          <a:bodyPr wrap="square" rtlCol="0">
            <a:spAutoFit/>
          </a:bodyPr>
          <a:lstStyle/>
          <a:p>
            <a:pPr algn="just">
              <a:lnSpc>
                <a:spcPct val="110000"/>
              </a:lnSpc>
            </a:pPr>
            <a:r>
              <a:rPr lang="zh-CN" sz="2200" dirty="0">
                <a:latin typeface="Arial" panose="020B0604020202020204" pitchFamily="34" charset="0"/>
                <a:ea typeface="Microsoft YaHei" panose="020B0503020204020204" pitchFamily="34" charset="-122"/>
                <a:cs typeface="Arial" panose="020B0604020202020204" pitchFamily="34" charset="0"/>
              </a:rPr>
              <a:t>2016年</a:t>
            </a:r>
            <a:r>
              <a:rPr lang="zh-CN" sz="2200" b="1" dirty="0">
                <a:latin typeface="Arial" panose="020B0604020202020204" pitchFamily="34" charset="0"/>
                <a:ea typeface="Microsoft YaHei" panose="020B0503020204020204" pitchFamily="34" charset="-122"/>
                <a:cs typeface="Arial" panose="020B0604020202020204" pitchFamily="34" charset="0"/>
              </a:rPr>
              <a:t>《BC省人权法》</a:t>
            </a:r>
            <a:r>
              <a:rPr lang="zh-CN" sz="2200" dirty="0">
                <a:latin typeface="Arial" panose="020B0604020202020204" pitchFamily="34" charset="0"/>
                <a:ea typeface="Microsoft YaHei" panose="020B0503020204020204" pitchFamily="34" charset="-122"/>
                <a:cs typeface="Arial" panose="020B0604020202020204" pitchFamily="34" charset="0"/>
              </a:rPr>
              <a:t>修正案</a:t>
            </a:r>
            <a:r>
              <a:rPr lang="zh-CN" altLang="en-US" sz="2200" dirty="0">
                <a:latin typeface="Arial" panose="020B0604020202020204" pitchFamily="34" charset="0"/>
                <a:ea typeface="Microsoft YaHei" panose="020B0503020204020204" pitchFamily="34" charset="-122"/>
                <a:cs typeface="Arial" panose="020B0604020202020204" pitchFamily="34" charset="0"/>
              </a:rPr>
              <a:t>在“</a:t>
            </a:r>
            <a:r>
              <a:rPr lang="zh-CN" sz="2200" dirty="0">
                <a:latin typeface="Arial" panose="020B0604020202020204" pitchFamily="34" charset="0"/>
                <a:ea typeface="Microsoft YaHei" panose="020B0503020204020204" pitchFamily="34" charset="-122"/>
                <a:cs typeface="Arial" panose="020B0604020202020204" pitchFamily="34" charset="0"/>
              </a:rPr>
              <a:t>禁止的歧视理由</a:t>
            </a:r>
            <a:r>
              <a:rPr lang="zh-CN" altLang="en-US" sz="2200" dirty="0">
                <a:latin typeface="Arial" panose="020B0604020202020204" pitchFamily="34" charset="0"/>
                <a:ea typeface="Microsoft YaHei" panose="020B0503020204020204" pitchFamily="34" charset="-122"/>
                <a:cs typeface="Arial" panose="020B0604020202020204" pitchFamily="34" charset="0"/>
              </a:rPr>
              <a:t>”中添加了“</a:t>
            </a:r>
            <a:r>
              <a:rPr lang="zh-CN" altLang="zh-CN" sz="2200" dirty="0">
                <a:latin typeface="Arial" panose="020B0604020202020204" pitchFamily="34" charset="0"/>
                <a:ea typeface="Microsoft YaHei" panose="020B0503020204020204" pitchFamily="34" charset="-122"/>
                <a:cs typeface="Arial" panose="020B0604020202020204" pitchFamily="34" charset="0"/>
              </a:rPr>
              <a:t>性别认同和表达</a:t>
            </a:r>
            <a:r>
              <a:rPr lang="zh-CN" altLang="en-US" sz="2200" dirty="0">
                <a:latin typeface="Arial" panose="020B0604020202020204" pitchFamily="34" charset="0"/>
                <a:ea typeface="Microsoft YaHei" panose="020B0503020204020204" pitchFamily="34" charset="-122"/>
                <a:cs typeface="Arial" panose="020B0604020202020204" pitchFamily="34" charset="0"/>
              </a:rPr>
              <a:t>”这一项</a:t>
            </a:r>
            <a:r>
              <a:rPr lang="zh-CN" sz="2200" dirty="0">
                <a:latin typeface="Arial" panose="020B0604020202020204" pitchFamily="34" charset="0"/>
                <a:ea typeface="Microsoft YaHei" panose="020B0503020204020204" pitchFamily="34" charset="-122"/>
                <a:cs typeface="Arial" panose="020B0604020202020204" pitchFamily="34" charset="0"/>
              </a:rPr>
              <a:t>（性取向当时已被列入）。 </a:t>
            </a:r>
          </a:p>
          <a:p>
            <a:pPr algn="just">
              <a:lnSpc>
                <a:spcPct val="110000"/>
              </a:lnSpc>
            </a:pPr>
            <a:endParaRPr lang="zh-CN" sz="2200" dirty="0">
              <a:latin typeface="Arial" panose="020B0604020202020204" pitchFamily="34" charset="0"/>
              <a:ea typeface="Microsoft YaHei" panose="020B0503020204020204" pitchFamily="34" charset="-122"/>
              <a:cs typeface="Arial" panose="020B0604020202020204" pitchFamily="34" charset="0"/>
            </a:endParaRPr>
          </a:p>
          <a:p>
            <a:pPr algn="just">
              <a:lnSpc>
                <a:spcPct val="110000"/>
              </a:lnSpc>
            </a:pPr>
            <a:r>
              <a:rPr lang="zh-CN" sz="2200" dirty="0">
                <a:latin typeface="Arial" panose="020B0604020202020204" pitchFamily="34" charset="0"/>
                <a:ea typeface="Microsoft YaHei" panose="020B0503020204020204" pitchFamily="34" charset="-122"/>
                <a:cs typeface="Arial" panose="020B0604020202020204" pitchFamily="34" charset="0"/>
              </a:rPr>
              <a:t>2016年教育厅下令要求所有学校（公立和私立）在</a:t>
            </a:r>
            <a:r>
              <a:rPr lang="zh-CN" sz="2200" b="1" dirty="0">
                <a:latin typeface="Arial" panose="020B0604020202020204" pitchFamily="34" charset="0"/>
                <a:ea typeface="Microsoft YaHei" panose="020B0503020204020204" pitchFamily="34" charset="-122"/>
                <a:cs typeface="Arial" panose="020B0604020202020204" pitchFamily="34" charset="0"/>
              </a:rPr>
              <a:t>所有学区和学校的行为准则中</a:t>
            </a:r>
            <a:r>
              <a:rPr lang="zh-CN" sz="2200" dirty="0">
                <a:latin typeface="Arial" panose="020B0604020202020204" pitchFamily="34" charset="0"/>
                <a:ea typeface="Microsoft YaHei" panose="020B0503020204020204" pitchFamily="34" charset="-122"/>
                <a:cs typeface="Arial" panose="020B0604020202020204" pitchFamily="34" charset="0"/>
              </a:rPr>
              <a:t>提及性取向和性别认同。</a:t>
            </a:r>
          </a:p>
        </p:txBody>
      </p:sp>
      <p:pic>
        <p:nvPicPr>
          <p:cNvPr id="12" name="Picture 11">
            <a:extLst>
              <a:ext uri="{FF2B5EF4-FFF2-40B4-BE49-F238E27FC236}">
                <a16:creationId xmlns:a16="http://schemas.microsoft.com/office/drawing/2014/main" id="{B78B1F40-13FB-2946-96E6-0AC98DFD61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6172" y="3356742"/>
            <a:ext cx="2127668" cy="2305859"/>
          </a:xfrm>
          <a:prstGeom prst="rect">
            <a:avLst/>
          </a:prstGeom>
        </p:spPr>
      </p:pic>
    </p:spTree>
    <p:extLst>
      <p:ext uri="{BB962C8B-B14F-4D97-AF65-F5344CB8AC3E}">
        <p14:creationId xmlns:p14="http://schemas.microsoft.com/office/powerpoint/2010/main" val="2244107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Arial" charset="0"/>
              <a:cs typeface="Arial" panose="020B0604020202020204" pitchFamily="34" charset="0"/>
            </a:endParaRPr>
          </a:p>
        </p:txBody>
      </p:sp>
      <p:sp>
        <p:nvSpPr>
          <p:cNvPr id="10" name="TextBox 9"/>
          <p:cNvSpPr txBox="1"/>
          <p:nvPr/>
        </p:nvSpPr>
        <p:spPr>
          <a:xfrm>
            <a:off x="1243706" y="1171063"/>
            <a:ext cx="10722628" cy="646331"/>
          </a:xfrm>
          <a:prstGeom prst="rect">
            <a:avLst/>
          </a:prstGeom>
          <a:noFill/>
        </p:spPr>
        <p:txBody>
          <a:bodyPr wrap="square" rtlCol="0">
            <a:spAutoFit/>
          </a:bodyPr>
          <a:lstStyle/>
          <a:p>
            <a:r>
              <a:rPr lang="zh-CN" sz="3600" dirty="0">
                <a:solidFill>
                  <a:srgbClr val="414142"/>
                </a:solidFill>
                <a:latin typeface="Arial" panose="020B0604020202020204" pitchFamily="34" charset="0"/>
                <a:ea typeface="Microsoft YaHei" panose="020B0503020204020204" pitchFamily="34" charset="-122"/>
                <a:cs typeface="Arial" panose="020B0604020202020204" pitchFamily="34" charset="0"/>
              </a:rPr>
              <a:t>为什么SOGI包容教育在BC省非常重要？</a:t>
            </a: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zh-CN" sz="2400" spc="100" dirty="0">
                <a:solidFill>
                  <a:schemeClr val="bg1"/>
                </a:solidFill>
                <a:latin typeface="Arial" panose="020B0604020202020204" pitchFamily="34" charset="0"/>
                <a:cs typeface="Arial" panose="020B0604020202020204" pitchFamily="34" charset="0"/>
              </a:rPr>
              <a:t>SOGIeducation.org                                                                               #sogi123</a:t>
            </a:r>
          </a:p>
        </p:txBody>
      </p:sp>
      <p:sp>
        <p:nvSpPr>
          <p:cNvPr id="3" name="TextBox 2">
            <a:extLst>
              <a:ext uri="{FF2B5EF4-FFF2-40B4-BE49-F238E27FC236}">
                <a16:creationId xmlns:a16="http://schemas.microsoft.com/office/drawing/2014/main" id="{FF128D79-37ED-BF45-9701-5A0C340E153F}"/>
              </a:ext>
            </a:extLst>
          </p:cNvPr>
          <p:cNvSpPr txBox="1"/>
          <p:nvPr/>
        </p:nvSpPr>
        <p:spPr>
          <a:xfrm>
            <a:off x="2476500" y="2133600"/>
            <a:ext cx="184731" cy="369332"/>
          </a:xfrm>
          <a:prstGeom prst="rect">
            <a:avLst/>
          </a:prstGeom>
          <a:noFill/>
        </p:spPr>
        <p:txBody>
          <a:bodyPr wrap="none" rtlCol="0">
            <a:spAutoFit/>
          </a:bodyPr>
          <a:lstStyle/>
          <a:p>
            <a:endParaRPr lang="en-US" dirty="0">
              <a:latin typeface="Arial" panose="020B0604020202020204" pitchFamily="34" charset="0"/>
              <a:ea typeface="Microsoft YaHei" panose="020B0503020204020204" pitchFamily="34" charset="-122"/>
              <a:cs typeface="Arial" panose="020B0604020202020204" pitchFamily="34" charset="0"/>
            </a:endParaRPr>
          </a:p>
        </p:txBody>
      </p:sp>
      <p:sp>
        <p:nvSpPr>
          <p:cNvPr id="13" name="TextBox 12">
            <a:extLst>
              <a:ext uri="{FF2B5EF4-FFF2-40B4-BE49-F238E27FC236}">
                <a16:creationId xmlns:a16="http://schemas.microsoft.com/office/drawing/2014/main" id="{E4B38220-0E4D-8F4A-B086-3A3958B34D12}"/>
              </a:ext>
            </a:extLst>
          </p:cNvPr>
          <p:cNvSpPr txBox="1"/>
          <p:nvPr/>
        </p:nvSpPr>
        <p:spPr>
          <a:xfrm>
            <a:off x="1243707" y="2032516"/>
            <a:ext cx="8541738" cy="2699200"/>
          </a:xfrm>
          <a:prstGeom prst="rect">
            <a:avLst/>
          </a:prstGeom>
          <a:noFill/>
        </p:spPr>
        <p:txBody>
          <a:bodyPr wrap="square" rtlCol="0">
            <a:spAutoFit/>
          </a:bodyPr>
          <a:lstStyle/>
          <a:p>
            <a:pPr>
              <a:lnSpc>
                <a:spcPct val="110000"/>
              </a:lnSpc>
            </a:pPr>
            <a:r>
              <a:rPr lang="zh-CN" sz="2200" dirty="0">
                <a:latin typeface="Arial" panose="020B0604020202020204" pitchFamily="34" charset="0"/>
                <a:ea typeface="Microsoft YaHei" panose="020B0503020204020204" pitchFamily="34" charset="-122"/>
                <a:cs typeface="Arial" panose="020B0604020202020204" pitchFamily="34" charset="0"/>
              </a:rPr>
              <a:t>19%的BC省中学生认为自己是同性恋、双性恋或不是单纯的异性恋。</a:t>
            </a:r>
          </a:p>
          <a:p>
            <a:pPr>
              <a:lnSpc>
                <a:spcPct val="110000"/>
              </a:lnSpc>
            </a:pPr>
            <a:endParaRPr lang="zh-CN" sz="2200" dirty="0">
              <a:latin typeface="Arial" panose="020B0604020202020204" pitchFamily="34" charset="0"/>
              <a:ea typeface="Microsoft YaHei" panose="020B0503020204020204" pitchFamily="34" charset="-122"/>
              <a:cs typeface="Arial" panose="020B0604020202020204" pitchFamily="34" charset="0"/>
            </a:endParaRPr>
          </a:p>
          <a:p>
            <a:pPr>
              <a:lnSpc>
                <a:spcPct val="110000"/>
              </a:lnSpc>
            </a:pPr>
            <a:r>
              <a:rPr lang="zh-CN" sz="2200" dirty="0">
                <a:latin typeface="Arial" panose="020B0604020202020204" pitchFamily="34" charset="0"/>
                <a:ea typeface="Microsoft YaHei" panose="020B0503020204020204" pitchFamily="34" charset="-122"/>
                <a:cs typeface="Arial" panose="020B0604020202020204" pitchFamily="34" charset="0"/>
              </a:rPr>
              <a:t>70%的学生（LGBTQ和非LGBTQ）报告说在学校</a:t>
            </a:r>
            <a:r>
              <a:rPr lang="zh-CN" sz="2200" u="sng" dirty="0">
                <a:latin typeface="Arial" panose="020B0604020202020204" pitchFamily="34" charset="0"/>
                <a:ea typeface="Microsoft YaHei" panose="020B0503020204020204" pitchFamily="34" charset="-122"/>
                <a:cs typeface="Arial" panose="020B0604020202020204" pitchFamily="34" charset="0"/>
              </a:rPr>
              <a:t>每天</a:t>
            </a:r>
            <a:r>
              <a:rPr lang="zh-CN" sz="2200" dirty="0">
                <a:latin typeface="Arial" panose="020B0604020202020204" pitchFamily="34" charset="0"/>
                <a:ea typeface="Microsoft YaHei" panose="020B0503020204020204" pitchFamily="34" charset="-122"/>
                <a:cs typeface="Arial" panose="020B0604020202020204" pitchFamily="34" charset="0"/>
              </a:rPr>
              <a:t>都听到过对同性恋的侮辱性说法，例如“that’s so gay!”。 </a:t>
            </a:r>
            <a:endParaRPr lang="zh-CN" sz="2200" dirty="0">
              <a:solidFill>
                <a:srgbClr val="FF0000"/>
              </a:solidFill>
              <a:latin typeface="Arial" panose="020B0604020202020204" pitchFamily="34" charset="0"/>
              <a:ea typeface="Microsoft YaHei" panose="020B0503020204020204" pitchFamily="34" charset="-122"/>
              <a:cs typeface="Arial" panose="020B0604020202020204" pitchFamily="34" charset="0"/>
            </a:endParaRPr>
          </a:p>
          <a:p>
            <a:pPr>
              <a:lnSpc>
                <a:spcPct val="110000"/>
              </a:lnSpc>
            </a:pPr>
            <a:endParaRPr lang="zh-CN" sz="2200" dirty="0">
              <a:solidFill>
                <a:srgbClr val="FF0000"/>
              </a:solidFill>
              <a:latin typeface="Arial" panose="020B0604020202020204" pitchFamily="34" charset="0"/>
              <a:ea typeface="Microsoft YaHei" panose="020B0503020204020204" pitchFamily="34" charset="-122"/>
              <a:cs typeface="Arial" panose="020B0604020202020204" pitchFamily="34" charset="0"/>
            </a:endParaRPr>
          </a:p>
          <a:p>
            <a:pPr>
              <a:lnSpc>
                <a:spcPct val="110000"/>
              </a:lnSpc>
            </a:pPr>
            <a:r>
              <a:rPr lang="zh-CN" sz="2200" dirty="0">
                <a:latin typeface="Arial" panose="020B0604020202020204" pitchFamily="34" charset="0"/>
                <a:ea typeface="Microsoft YaHei" panose="020B0503020204020204" pitchFamily="34" charset="-122"/>
                <a:cs typeface="Arial" panose="020B0604020202020204" pitchFamily="34" charset="0"/>
              </a:rPr>
              <a:t>GSAs和LGBTQ包容性学校政策与更好的学习成绩和更少的负面行为是有关系的，无论是对于LGBTQ青少年还是对于非LGBTQ青少年。</a:t>
            </a:r>
          </a:p>
        </p:txBody>
      </p:sp>
      <p:pic>
        <p:nvPicPr>
          <p:cNvPr id="12" name="Picture 11">
            <a:extLst>
              <a:ext uri="{FF2B5EF4-FFF2-40B4-BE49-F238E27FC236}">
                <a16:creationId xmlns:a16="http://schemas.microsoft.com/office/drawing/2014/main" id="{B78B1F40-13FB-2946-96E6-0AC98DFD61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6172" y="3356742"/>
            <a:ext cx="2127668" cy="2305859"/>
          </a:xfrm>
          <a:prstGeom prst="rect">
            <a:avLst/>
          </a:prstGeom>
        </p:spPr>
      </p:pic>
    </p:spTree>
    <p:extLst>
      <p:ext uri="{BB962C8B-B14F-4D97-AF65-F5344CB8AC3E}">
        <p14:creationId xmlns:p14="http://schemas.microsoft.com/office/powerpoint/2010/main" val="61037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Arial" charset="0"/>
              <a:cs typeface="Arial" panose="020B0604020202020204" pitchFamily="34" charset="0"/>
            </a:endParaRPr>
          </a:p>
        </p:txBody>
      </p:sp>
      <p:sp>
        <p:nvSpPr>
          <p:cNvPr id="7" name="TextBox 6"/>
          <p:cNvSpPr txBox="1"/>
          <p:nvPr/>
        </p:nvSpPr>
        <p:spPr>
          <a:xfrm>
            <a:off x="978380" y="2342592"/>
            <a:ext cx="8252989" cy="2634567"/>
          </a:xfrm>
          <a:prstGeom prst="rect">
            <a:avLst/>
          </a:prstGeom>
          <a:noFill/>
        </p:spPr>
        <p:txBody>
          <a:bodyPr wrap="square" rtlCol="0">
            <a:spAutoFit/>
          </a:bodyPr>
          <a:lstStyle/>
          <a:p>
            <a:pPr algn="just">
              <a:lnSpc>
                <a:spcPct val="110000"/>
              </a:lnSpc>
              <a:spcBef>
                <a:spcPts val="600"/>
              </a:spcBef>
              <a:spcAft>
                <a:spcPts val="600"/>
              </a:spcAft>
            </a:pPr>
            <a:r>
              <a:rPr lang="zh-CN" sz="2200" dirty="0">
                <a:latin typeface="Arial" panose="020B0604020202020204" pitchFamily="34" charset="0"/>
                <a:ea typeface="Microsoft YaHei" panose="020B0503020204020204" pitchFamily="34" charset="-122"/>
                <a:cs typeface="Arial" panose="020B0604020202020204" pitchFamily="34" charset="0"/>
              </a:rPr>
              <a:t>SOGI 1 2 3提供职业发展和课堂资源，这些资源</a:t>
            </a:r>
            <a:r>
              <a:rPr lang="zh-CN" sz="2200" b="1" dirty="0">
                <a:latin typeface="Arial" panose="020B0604020202020204" pitchFamily="34" charset="0"/>
                <a:ea typeface="Microsoft YaHei" panose="020B0503020204020204" pitchFamily="34" charset="-122"/>
                <a:cs typeface="Arial" panose="020B0604020202020204" pitchFamily="34" charset="0"/>
              </a:rPr>
              <a:t>由教育工作者创建</a:t>
            </a:r>
            <a:r>
              <a:rPr lang="zh-CN" sz="2200" dirty="0">
                <a:latin typeface="Arial" panose="020B0604020202020204" pitchFamily="34" charset="0"/>
                <a:ea typeface="Microsoft YaHei" panose="020B0503020204020204" pitchFamily="34" charset="-122"/>
                <a:cs typeface="Arial" panose="020B0604020202020204" pitchFamily="34" charset="0"/>
              </a:rPr>
              <a:t>，也</a:t>
            </a:r>
            <a:r>
              <a:rPr lang="zh-CN" sz="2200" b="1" dirty="0">
                <a:latin typeface="Arial" panose="020B0604020202020204" pitchFamily="34" charset="0"/>
                <a:ea typeface="Microsoft YaHei" panose="020B0503020204020204" pitchFamily="34" charset="-122"/>
                <a:cs typeface="Arial" panose="020B0604020202020204" pitchFamily="34" charset="0"/>
              </a:rPr>
              <a:t>服务于教育工作者</a:t>
            </a:r>
            <a:r>
              <a:rPr lang="zh-CN" sz="2200" dirty="0">
                <a:latin typeface="Arial" panose="020B0604020202020204" pitchFamily="34" charset="0"/>
                <a:ea typeface="Microsoft YaHei" panose="020B0503020204020204" pitchFamily="34" charset="-122"/>
                <a:cs typeface="Arial" panose="020B0604020202020204" pitchFamily="34" charset="0"/>
              </a:rPr>
              <a:t>，这些资源随时可用，易于访问，并且可以根据实际需要进行改编。 </a:t>
            </a:r>
          </a:p>
          <a:p>
            <a:pPr algn="just">
              <a:lnSpc>
                <a:spcPct val="110000"/>
              </a:lnSpc>
              <a:spcBef>
                <a:spcPts val="600"/>
              </a:spcBef>
              <a:spcAft>
                <a:spcPts val="600"/>
              </a:spcAft>
            </a:pPr>
            <a:endParaRPr lang="zh-CN" sz="2200" dirty="0">
              <a:latin typeface="Arial" panose="020B0604020202020204" pitchFamily="34" charset="0"/>
              <a:ea typeface="Microsoft YaHei" panose="020B0503020204020204" pitchFamily="34" charset="-122"/>
              <a:cs typeface="Arial" panose="020B0604020202020204" pitchFamily="34" charset="0"/>
            </a:endParaRPr>
          </a:p>
          <a:p>
            <a:pPr algn="just">
              <a:lnSpc>
                <a:spcPct val="110000"/>
              </a:lnSpc>
              <a:spcBef>
                <a:spcPts val="600"/>
              </a:spcBef>
              <a:spcAft>
                <a:spcPts val="600"/>
              </a:spcAft>
            </a:pPr>
            <a:r>
              <a:rPr lang="zh-CN" sz="2200" dirty="0">
                <a:latin typeface="Arial" panose="020B0604020202020204" pitchFamily="34" charset="0"/>
                <a:ea typeface="Microsoft YaHei" panose="020B0503020204020204" pitchFamily="34" charset="-122"/>
                <a:cs typeface="Arial" panose="020B0604020202020204" pitchFamily="34" charset="0"/>
              </a:rPr>
              <a:t>SOGI 1 2 3只是教育工作者可寻找所需资源并相互学习的又一种方式。</a:t>
            </a:r>
            <a:endParaRPr lang="zh-CN" sz="2200" dirty="0">
              <a:solidFill>
                <a:srgbClr val="0070C0"/>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0" name="TextBox 9"/>
          <p:cNvSpPr txBox="1"/>
          <p:nvPr/>
        </p:nvSpPr>
        <p:spPr>
          <a:xfrm>
            <a:off x="978380" y="1556914"/>
            <a:ext cx="10358128" cy="646331"/>
          </a:xfrm>
          <a:prstGeom prst="rect">
            <a:avLst/>
          </a:prstGeom>
          <a:noFill/>
        </p:spPr>
        <p:txBody>
          <a:bodyPr wrap="square" rtlCol="0">
            <a:spAutoFit/>
          </a:bodyPr>
          <a:lstStyle/>
          <a:p>
            <a:r>
              <a:rPr lang="zh-CN" sz="3600" dirty="0">
                <a:solidFill>
                  <a:srgbClr val="414142"/>
                </a:solidFill>
                <a:latin typeface="SimSun"/>
                <a:cs typeface="SimSun"/>
              </a:rPr>
              <a:t>什么是</a:t>
            </a:r>
            <a:r>
              <a:rPr lang="zh-CN" sz="3600" dirty="0">
                <a:solidFill>
                  <a:srgbClr val="414142"/>
                </a:solidFill>
                <a:cs typeface="SimSun"/>
              </a:rPr>
              <a:t>SOGI 1 2 3？</a:t>
            </a: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zh-CN" sz="2400" spc="100" dirty="0">
                <a:solidFill>
                  <a:schemeClr val="bg1"/>
                </a:solidFill>
                <a:latin typeface="Arial" panose="020B0604020202020204" pitchFamily="34" charset="0"/>
                <a:cs typeface="Arial" panose="020B0604020202020204" pitchFamily="34" charset="0"/>
              </a:rPr>
              <a:t>SOGIeducation.org                                                                               #sogi123</a:t>
            </a:r>
          </a:p>
        </p:txBody>
      </p:sp>
      <p:pic>
        <p:nvPicPr>
          <p:cNvPr id="13" name="Picture 12">
            <a:extLst>
              <a:ext uri="{FF2B5EF4-FFF2-40B4-BE49-F238E27FC236}">
                <a16:creationId xmlns:a16="http://schemas.microsoft.com/office/drawing/2014/main" id="{715326CA-1C5E-C148-B031-FD00A13675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6458" y="3414725"/>
            <a:ext cx="1873234" cy="2004196"/>
          </a:xfrm>
          <a:prstGeom prst="rect">
            <a:avLst/>
          </a:prstGeom>
        </p:spPr>
      </p:pic>
    </p:spTree>
    <p:extLst>
      <p:ext uri="{BB962C8B-B14F-4D97-AF65-F5344CB8AC3E}">
        <p14:creationId xmlns:p14="http://schemas.microsoft.com/office/powerpoint/2010/main" val="3310048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Microsoft YaHei" panose="020B0503020204020204" pitchFamily="34" charset="-122"/>
              <a:cs typeface="Arial" panose="020B0604020202020204" pitchFamily="34" charset="0"/>
            </a:endParaRPr>
          </a:p>
        </p:txBody>
      </p:sp>
      <p:sp>
        <p:nvSpPr>
          <p:cNvPr id="7" name="TextBox 6"/>
          <p:cNvSpPr txBox="1"/>
          <p:nvPr/>
        </p:nvSpPr>
        <p:spPr>
          <a:xfrm>
            <a:off x="978380" y="3037668"/>
            <a:ext cx="9216758" cy="1517338"/>
          </a:xfrm>
          <a:prstGeom prst="rect">
            <a:avLst/>
          </a:prstGeom>
          <a:noFill/>
        </p:spPr>
        <p:txBody>
          <a:bodyPr wrap="square" rtlCol="0">
            <a:spAutoFit/>
          </a:bodyPr>
          <a:lstStyle/>
          <a:p>
            <a:pPr lvl="1">
              <a:lnSpc>
                <a:spcPct val="110000"/>
              </a:lnSpc>
              <a:spcBef>
                <a:spcPts val="600"/>
              </a:spcBef>
              <a:spcAft>
                <a:spcPts val="600"/>
              </a:spcAft>
            </a:pPr>
            <a:r>
              <a:rPr lang="zh-CN" sz="2200" dirty="0">
                <a:latin typeface="Arial" panose="020B0604020202020204" pitchFamily="34" charset="0"/>
                <a:ea typeface="Microsoft YaHei" panose="020B0503020204020204" pitchFamily="34" charset="-122"/>
                <a:cs typeface="Arial" panose="020B0604020202020204" pitchFamily="34" charset="0"/>
              </a:rPr>
              <a:t>SOGI 1 政策和程序</a:t>
            </a:r>
          </a:p>
          <a:p>
            <a:pPr lvl="1">
              <a:lnSpc>
                <a:spcPct val="110000"/>
              </a:lnSpc>
              <a:spcBef>
                <a:spcPts val="600"/>
              </a:spcBef>
              <a:spcAft>
                <a:spcPts val="600"/>
              </a:spcAft>
            </a:pPr>
            <a:r>
              <a:rPr lang="zh-CN" altLang="en-US" sz="2200" dirty="0">
                <a:latin typeface="Arial" panose="020B0604020202020204" pitchFamily="34" charset="0"/>
                <a:ea typeface="Microsoft YaHei" panose="020B0503020204020204" pitchFamily="34" charset="-122"/>
                <a:cs typeface="Arial" panose="020B0604020202020204" pitchFamily="34" charset="0"/>
              </a:rPr>
              <a:t>具有</a:t>
            </a:r>
            <a:r>
              <a:rPr lang="zh-CN" sz="2200" dirty="0">
                <a:latin typeface="Arial" panose="020B0604020202020204" pitchFamily="34" charset="0"/>
                <a:ea typeface="Microsoft YaHei" panose="020B0503020204020204" pitchFamily="34" charset="-122"/>
                <a:cs typeface="Arial" panose="020B0604020202020204" pitchFamily="34" charset="0"/>
              </a:rPr>
              <a:t>SOGI 2 包容</a:t>
            </a:r>
            <a:r>
              <a:rPr lang="zh-CN" altLang="en-US" sz="2200" dirty="0">
                <a:latin typeface="Arial" panose="020B0604020202020204" pitchFamily="34" charset="0"/>
                <a:ea typeface="Microsoft YaHei" panose="020B0503020204020204" pitchFamily="34" charset="-122"/>
                <a:cs typeface="Arial" panose="020B0604020202020204" pitchFamily="34" charset="0"/>
              </a:rPr>
              <a:t>性的</a:t>
            </a:r>
            <a:r>
              <a:rPr lang="zh-CN" sz="2200" dirty="0">
                <a:latin typeface="Arial" panose="020B0604020202020204" pitchFamily="34" charset="0"/>
                <a:ea typeface="Microsoft YaHei" panose="020B0503020204020204" pitchFamily="34" charset="-122"/>
                <a:cs typeface="Arial" panose="020B0604020202020204" pitchFamily="34" charset="0"/>
              </a:rPr>
              <a:t>环境 </a:t>
            </a:r>
          </a:p>
          <a:p>
            <a:pPr lvl="1">
              <a:lnSpc>
                <a:spcPct val="110000"/>
              </a:lnSpc>
              <a:spcBef>
                <a:spcPts val="600"/>
              </a:spcBef>
              <a:spcAft>
                <a:spcPts val="600"/>
              </a:spcAft>
            </a:pPr>
            <a:r>
              <a:rPr lang="zh-CN" altLang="en-US" sz="2200" dirty="0">
                <a:latin typeface="Arial" panose="020B0604020202020204" pitchFamily="34" charset="0"/>
                <a:ea typeface="Microsoft YaHei" panose="020B0503020204020204" pitchFamily="34" charset="-122"/>
                <a:cs typeface="Arial" panose="020B0604020202020204" pitchFamily="34" charset="0"/>
              </a:rPr>
              <a:t>具有</a:t>
            </a:r>
            <a:r>
              <a:rPr lang="zh-CN" sz="2200" dirty="0">
                <a:latin typeface="Arial" panose="020B0604020202020204" pitchFamily="34" charset="0"/>
                <a:ea typeface="Microsoft YaHei" panose="020B0503020204020204" pitchFamily="34" charset="-122"/>
                <a:cs typeface="Arial" panose="020B0604020202020204" pitchFamily="34" charset="0"/>
              </a:rPr>
              <a:t>SOGI 3 包容</a:t>
            </a:r>
            <a:r>
              <a:rPr lang="zh-CN" altLang="en-US" sz="2200" dirty="0">
                <a:latin typeface="Arial" panose="020B0604020202020204" pitchFamily="34" charset="0"/>
                <a:ea typeface="Microsoft YaHei" panose="020B0503020204020204" pitchFamily="34" charset="-122"/>
                <a:cs typeface="Arial" panose="020B0604020202020204" pitchFamily="34" charset="0"/>
              </a:rPr>
              <a:t>性</a:t>
            </a:r>
            <a:r>
              <a:rPr lang="zh-CN" sz="2200" dirty="0">
                <a:latin typeface="Arial" panose="020B0604020202020204" pitchFamily="34" charset="0"/>
                <a:ea typeface="Microsoft YaHei" panose="020B0503020204020204" pitchFamily="34" charset="-122"/>
                <a:cs typeface="Arial" panose="020B0604020202020204" pitchFamily="34" charset="0"/>
              </a:rPr>
              <a:t>的BC省教学大纲</a:t>
            </a:r>
          </a:p>
        </p:txBody>
      </p:sp>
      <p:sp>
        <p:nvSpPr>
          <p:cNvPr id="10" name="TextBox 9"/>
          <p:cNvSpPr txBox="1"/>
          <p:nvPr/>
        </p:nvSpPr>
        <p:spPr>
          <a:xfrm>
            <a:off x="1128334" y="2295801"/>
            <a:ext cx="10358128" cy="646331"/>
          </a:xfrm>
          <a:prstGeom prst="rect">
            <a:avLst/>
          </a:prstGeom>
          <a:noFill/>
        </p:spPr>
        <p:txBody>
          <a:bodyPr wrap="square" rtlCol="0">
            <a:spAutoFit/>
          </a:bodyPr>
          <a:lstStyle/>
          <a:p>
            <a:r>
              <a:rPr lang="zh-CN" sz="3600" dirty="0">
                <a:solidFill>
                  <a:srgbClr val="414142"/>
                </a:solidFill>
                <a:latin typeface="Arial" panose="020B0604020202020204" pitchFamily="34" charset="0"/>
                <a:ea typeface="Microsoft YaHei" panose="020B0503020204020204" pitchFamily="34" charset="-122"/>
                <a:cs typeface="Arial" panose="020B0604020202020204" pitchFamily="34" charset="0"/>
              </a:rPr>
              <a:t>SOGI包容教育的1、2、3</a:t>
            </a: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zh-CN" sz="2400" spc="100" dirty="0">
                <a:solidFill>
                  <a:schemeClr val="bg1"/>
                </a:solidFill>
                <a:latin typeface="Arial" panose="020B0604020202020204" pitchFamily="34" charset="0"/>
                <a:ea typeface="Microsoft YaHei" panose="020B0503020204020204" pitchFamily="34" charset="-122"/>
                <a:cs typeface="Arial" panose="020B0604020202020204" pitchFamily="34" charset="0"/>
              </a:rPr>
              <a:t>SOGIeducation.org                                                                               #sogi123</a:t>
            </a:r>
          </a:p>
        </p:txBody>
      </p:sp>
      <p:pic>
        <p:nvPicPr>
          <p:cNvPr id="12" name="Picture 11">
            <a:extLst>
              <a:ext uri="{FF2B5EF4-FFF2-40B4-BE49-F238E27FC236}">
                <a16:creationId xmlns:a16="http://schemas.microsoft.com/office/drawing/2014/main" id="{77B2BCA5-7F09-364D-97BD-C5AD1C22E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9154" y="3378182"/>
            <a:ext cx="2378756" cy="2357968"/>
          </a:xfrm>
          <a:prstGeom prst="rect">
            <a:avLst/>
          </a:prstGeom>
        </p:spPr>
      </p:pic>
    </p:spTree>
    <p:extLst>
      <p:ext uri="{BB962C8B-B14F-4D97-AF65-F5344CB8AC3E}">
        <p14:creationId xmlns:p14="http://schemas.microsoft.com/office/powerpoint/2010/main" val="285912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Microsoft YaHei" panose="020B0503020204020204" pitchFamily="34" charset="-122"/>
              <a:cs typeface="Arial" panose="020B0604020202020204" pitchFamily="34" charset="0"/>
            </a:endParaRPr>
          </a:p>
        </p:txBody>
      </p:sp>
      <p:sp>
        <p:nvSpPr>
          <p:cNvPr id="7" name="TextBox 6"/>
          <p:cNvSpPr txBox="1"/>
          <p:nvPr/>
        </p:nvSpPr>
        <p:spPr>
          <a:xfrm>
            <a:off x="978380" y="2590801"/>
            <a:ext cx="9216758" cy="2043636"/>
          </a:xfrm>
          <a:prstGeom prst="rect">
            <a:avLst/>
          </a:prstGeom>
          <a:noFill/>
        </p:spPr>
        <p:txBody>
          <a:bodyPr wrap="square" rtlCol="0">
            <a:spAutoFit/>
          </a:bodyPr>
          <a:lstStyle/>
          <a:p>
            <a:pPr lvl="1">
              <a:lnSpc>
                <a:spcPct val="110000"/>
              </a:lnSpc>
              <a:spcBef>
                <a:spcPts val="600"/>
              </a:spcBef>
              <a:spcAft>
                <a:spcPts val="600"/>
              </a:spcAft>
            </a:pPr>
            <a:r>
              <a:rPr lang="zh-CN" sz="2200" dirty="0">
                <a:solidFill>
                  <a:srgbClr val="000000"/>
                </a:solidFill>
                <a:latin typeface="Arial" panose="020B0604020202020204" pitchFamily="34" charset="0"/>
                <a:ea typeface="Microsoft YaHei" panose="020B0503020204020204" pitchFamily="34" charset="-122"/>
                <a:cs typeface="Arial" panose="020B0604020202020204" pitchFamily="34" charset="0"/>
              </a:rPr>
              <a:t>BC省SOGI教育</a:t>
            </a:r>
          </a:p>
          <a:p>
            <a:pPr lvl="1">
              <a:lnSpc>
                <a:spcPct val="110000"/>
              </a:lnSpc>
              <a:spcBef>
                <a:spcPts val="600"/>
              </a:spcBef>
              <a:spcAft>
                <a:spcPts val="600"/>
              </a:spcAft>
            </a:pPr>
            <a:r>
              <a:rPr lang="zh-CN" sz="2200" dirty="0">
                <a:solidFill>
                  <a:srgbClr val="000000"/>
                </a:solidFill>
                <a:latin typeface="Arial" panose="020B0604020202020204" pitchFamily="34" charset="0"/>
                <a:ea typeface="Microsoft YaHei" panose="020B0503020204020204" pitchFamily="34" charset="-122"/>
                <a:cs typeface="Arial" panose="020B0604020202020204" pitchFamily="34" charset="0"/>
              </a:rPr>
              <a:t>SOGI学区负责人</a:t>
            </a:r>
          </a:p>
          <a:p>
            <a:pPr lvl="1">
              <a:lnSpc>
                <a:spcPct val="110000"/>
              </a:lnSpc>
              <a:spcBef>
                <a:spcPts val="600"/>
              </a:spcBef>
              <a:spcAft>
                <a:spcPts val="600"/>
              </a:spcAft>
            </a:pPr>
            <a:r>
              <a:rPr lang="zh-CN" sz="2200" dirty="0">
                <a:solidFill>
                  <a:srgbClr val="000000"/>
                </a:solidFill>
                <a:latin typeface="Arial" panose="020B0604020202020204" pitchFamily="34" charset="0"/>
                <a:ea typeface="Microsoft YaHei" panose="020B0503020204020204" pitchFamily="34" charset="-122"/>
                <a:cs typeface="Arial" panose="020B0604020202020204" pitchFamily="34" charset="0"/>
              </a:rPr>
              <a:t>SOGI学校负责人</a:t>
            </a:r>
          </a:p>
          <a:p>
            <a:pPr lvl="1">
              <a:lnSpc>
                <a:spcPct val="110000"/>
              </a:lnSpc>
              <a:spcBef>
                <a:spcPts val="600"/>
              </a:spcBef>
              <a:spcAft>
                <a:spcPts val="600"/>
              </a:spcAft>
            </a:pPr>
            <a:r>
              <a:rPr lang="zh-CN" sz="2200" dirty="0">
                <a:solidFill>
                  <a:srgbClr val="000000"/>
                </a:solidFill>
                <a:latin typeface="Arial" panose="020B0604020202020204" pitchFamily="34" charset="0"/>
                <a:ea typeface="Microsoft YaHei" panose="020B0503020204020204" pitchFamily="34" charset="-122"/>
                <a:cs typeface="Arial" panose="020B0604020202020204" pitchFamily="34" charset="0"/>
              </a:rPr>
              <a:t>老师</a:t>
            </a:r>
          </a:p>
        </p:txBody>
      </p:sp>
      <p:sp>
        <p:nvSpPr>
          <p:cNvPr id="10" name="TextBox 9"/>
          <p:cNvSpPr txBox="1"/>
          <p:nvPr/>
        </p:nvSpPr>
        <p:spPr>
          <a:xfrm>
            <a:off x="916936" y="1830202"/>
            <a:ext cx="10358128" cy="646331"/>
          </a:xfrm>
          <a:prstGeom prst="rect">
            <a:avLst/>
          </a:prstGeom>
          <a:noFill/>
        </p:spPr>
        <p:txBody>
          <a:bodyPr wrap="square" rtlCol="0">
            <a:spAutoFit/>
          </a:bodyPr>
          <a:lstStyle/>
          <a:p>
            <a:r>
              <a:rPr lang="zh-CN" sz="3600" dirty="0">
                <a:solidFill>
                  <a:srgbClr val="414142"/>
                </a:solidFill>
                <a:latin typeface="Arial" panose="020B0604020202020204" pitchFamily="34" charset="0"/>
                <a:ea typeface="Microsoft YaHei" panose="020B0503020204020204" pitchFamily="34" charset="-122"/>
                <a:cs typeface="Arial" panose="020B0604020202020204" pitchFamily="34" charset="0"/>
              </a:rPr>
              <a:t>SOGI教育工作者网络</a:t>
            </a: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zh-CN" sz="2400" spc="100" dirty="0">
                <a:solidFill>
                  <a:schemeClr val="bg1"/>
                </a:solidFill>
                <a:latin typeface="Arial" panose="020B0604020202020204" pitchFamily="34" charset="0"/>
                <a:ea typeface="Microsoft YaHei" panose="020B0503020204020204" pitchFamily="34" charset="-122"/>
                <a:cs typeface="Arial" panose="020B0604020202020204" pitchFamily="34" charset="0"/>
              </a:rPr>
              <a:t>SOGIeducation.org                                                                               #sogi123</a:t>
            </a:r>
          </a:p>
        </p:txBody>
      </p:sp>
      <p:pic>
        <p:nvPicPr>
          <p:cNvPr id="12" name="Picture 11">
            <a:extLst>
              <a:ext uri="{FF2B5EF4-FFF2-40B4-BE49-F238E27FC236}">
                <a16:creationId xmlns:a16="http://schemas.microsoft.com/office/drawing/2014/main" id="{6A0D7C22-2C31-5E40-8C29-0911641C6A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6572" y="3291742"/>
            <a:ext cx="2378756" cy="2357968"/>
          </a:xfrm>
          <a:prstGeom prst="rect">
            <a:avLst/>
          </a:prstGeom>
        </p:spPr>
      </p:pic>
    </p:spTree>
    <p:extLst>
      <p:ext uri="{BB962C8B-B14F-4D97-AF65-F5344CB8AC3E}">
        <p14:creationId xmlns:p14="http://schemas.microsoft.com/office/powerpoint/2010/main" val="103168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43706" y="808297"/>
            <a:ext cx="10358128" cy="646331"/>
          </a:xfrm>
          <a:prstGeom prst="rect">
            <a:avLst/>
          </a:prstGeom>
          <a:noFill/>
        </p:spPr>
        <p:txBody>
          <a:bodyPr wrap="square" rtlCol="0">
            <a:spAutoFit/>
          </a:bodyPr>
          <a:lstStyle/>
          <a:p>
            <a:r>
              <a:rPr lang="zh-CN" altLang="en-US" sz="3600" dirty="0">
                <a:solidFill>
                  <a:srgbClr val="414142"/>
                </a:solidFill>
                <a:latin typeface="Arial" panose="020B0604020202020204" pitchFamily="34" charset="0"/>
                <a:ea typeface="Microsoft YaHei" panose="020B0503020204020204" pitchFamily="34" charset="-122"/>
                <a:cs typeface="Arial" panose="020B0604020202020204" pitchFamily="34" charset="0"/>
              </a:rPr>
              <a:t>省内机构联手创建</a:t>
            </a:r>
            <a:endParaRPr lang="zh-CN" sz="3600" dirty="0">
              <a:solidFill>
                <a:srgbClr val="414142"/>
              </a:solidFill>
              <a:latin typeface="Arial" panose="020B0604020202020204" pitchFamily="34" charset="0"/>
              <a:ea typeface="Microsoft YaHei" panose="020B0503020204020204" pitchFamily="34" charset="-122"/>
              <a:cs typeface="Arial" panose="020B0604020202020204" pitchFamily="34" charset="0"/>
            </a:endParaRPr>
          </a:p>
        </p:txBody>
      </p:sp>
      <p:grpSp>
        <p:nvGrpSpPr>
          <p:cNvPr id="12" name="Group 11">
            <a:extLst>
              <a:ext uri="{FF2B5EF4-FFF2-40B4-BE49-F238E27FC236}">
                <a16:creationId xmlns:a16="http://schemas.microsoft.com/office/drawing/2014/main" id="{0102274D-D060-C94C-8C37-F1A4AD29F68A}"/>
              </a:ext>
            </a:extLst>
          </p:cNvPr>
          <p:cNvGrpSpPr/>
          <p:nvPr/>
        </p:nvGrpSpPr>
        <p:grpSpPr>
          <a:xfrm>
            <a:off x="0" y="0"/>
            <a:ext cx="12206288" cy="6858000"/>
            <a:chOff x="0" y="0"/>
            <a:chExt cx="12206288" cy="6858000"/>
          </a:xfrm>
        </p:grpSpPr>
        <p:sp>
          <p:nvSpPr>
            <p:cNvPr id="2" name="Rectangle 1"/>
            <p:cNvSpPr/>
            <p:nvPr/>
          </p:nvSpPr>
          <p:spPr>
            <a:xfrm>
              <a:off x="0" y="0"/>
              <a:ext cx="12192000" cy="4863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Microsoft YaHei" panose="020B0503020204020204" pitchFamily="34" charset="-122"/>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6" y="344257"/>
              <a:ext cx="713054" cy="774377"/>
            </a:xfrm>
            <a:prstGeom prst="rect">
              <a:avLst/>
            </a:prstGeom>
          </p:spPr>
        </p:pic>
        <p:sp>
          <p:nvSpPr>
            <p:cNvPr id="8" name="Rectangle 7"/>
            <p:cNvSpPr/>
            <p:nvPr/>
          </p:nvSpPr>
          <p:spPr>
            <a:xfrm>
              <a:off x="0" y="6172200"/>
              <a:ext cx="12192000"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Microsoft YaHei" panose="020B0503020204020204" pitchFamily="34" charset="-122"/>
                <a:cs typeface="Arial" panose="020B0604020202020204" pitchFamily="34" charset="0"/>
              </a:endParaRPr>
            </a:p>
          </p:txBody>
        </p:sp>
        <p:sp>
          <p:nvSpPr>
            <p:cNvPr id="11" name="TextBox 10"/>
            <p:cNvSpPr txBox="1"/>
            <p:nvPr/>
          </p:nvSpPr>
          <p:spPr>
            <a:xfrm>
              <a:off x="1446" y="6282067"/>
              <a:ext cx="12204842" cy="461665"/>
            </a:xfrm>
            <a:prstGeom prst="rect">
              <a:avLst/>
            </a:prstGeom>
            <a:noFill/>
          </p:spPr>
          <p:txBody>
            <a:bodyPr wrap="square" rtlCol="0">
              <a:spAutoFit/>
            </a:bodyPr>
            <a:lstStyle/>
            <a:p>
              <a:pPr algn="ctr"/>
              <a:r>
                <a:rPr lang="zh-CN" sz="2400" spc="100" dirty="0">
                  <a:solidFill>
                    <a:schemeClr val="bg1"/>
                  </a:solidFill>
                  <a:latin typeface="Arial" panose="020B0604020202020204" pitchFamily="34" charset="0"/>
                  <a:ea typeface="Microsoft YaHei" panose="020B0503020204020204" pitchFamily="34" charset="-122"/>
                  <a:cs typeface="Arial" panose="020B0604020202020204" pitchFamily="34" charset="0"/>
                </a:rPr>
                <a:t>SOGIeducation.org                                                                               #sogi123</a:t>
              </a:r>
            </a:p>
          </p:txBody>
        </p:sp>
      </p:grpSp>
      <p:pic>
        <p:nvPicPr>
          <p:cNvPr id="14" name="Picture 13" descr="BCPVPAhorizontal.jpg">
            <a:extLst>
              <a:ext uri="{FF2B5EF4-FFF2-40B4-BE49-F238E27FC236}">
                <a16:creationId xmlns:a16="http://schemas.microsoft.com/office/drawing/2014/main" id="{FDBDA9C3-4788-8B4D-A0E5-84C27A2FD692}"/>
              </a:ext>
            </a:extLst>
          </p:cNvPr>
          <p:cNvPicPr>
            <a:picLocks noChangeAspect="1"/>
          </p:cNvPicPr>
          <p:nvPr/>
        </p:nvPicPr>
        <p:blipFill rotWithShape="1">
          <a:blip r:embed="rId4">
            <a:extLst>
              <a:ext uri="{28A0092B-C50C-407E-A947-70E740481C1C}">
                <a14:useLocalDpi xmlns:a14="http://schemas.microsoft.com/office/drawing/2010/main" val="0"/>
              </a:ext>
            </a:extLst>
          </a:blip>
          <a:srcRect l="9468" t="15287" r="22286" b="33563"/>
          <a:stretch/>
        </p:blipFill>
        <p:spPr>
          <a:xfrm>
            <a:off x="7400884" y="4941502"/>
            <a:ext cx="2453832" cy="726334"/>
          </a:xfrm>
          <a:prstGeom prst="rect">
            <a:avLst/>
          </a:prstGeom>
        </p:spPr>
      </p:pic>
      <p:pic>
        <p:nvPicPr>
          <p:cNvPr id="15" name="Picture 14" descr="BCSSA-logo.jpg">
            <a:extLst>
              <a:ext uri="{FF2B5EF4-FFF2-40B4-BE49-F238E27FC236}">
                <a16:creationId xmlns:a16="http://schemas.microsoft.com/office/drawing/2014/main" id="{9B478213-4B8C-2449-8924-B40648F9DD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6804" y="5023655"/>
            <a:ext cx="2229979" cy="562028"/>
          </a:xfrm>
          <a:prstGeom prst="rect">
            <a:avLst/>
          </a:prstGeom>
        </p:spPr>
      </p:pic>
      <p:pic>
        <p:nvPicPr>
          <p:cNvPr id="16" name="Picture 15" descr="bctf100logo.png">
            <a:extLst>
              <a:ext uri="{FF2B5EF4-FFF2-40B4-BE49-F238E27FC236}">
                <a16:creationId xmlns:a16="http://schemas.microsoft.com/office/drawing/2014/main" id="{04371EF9-A263-DB47-9BE1-0A8146D8FF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853" y="3699260"/>
            <a:ext cx="2673264" cy="762771"/>
          </a:xfrm>
          <a:prstGeom prst="rect">
            <a:avLst/>
          </a:prstGeom>
        </p:spPr>
      </p:pic>
      <p:pic>
        <p:nvPicPr>
          <p:cNvPr id="17" name="Picture 16">
            <a:extLst>
              <a:ext uri="{FF2B5EF4-FFF2-40B4-BE49-F238E27FC236}">
                <a16:creationId xmlns:a16="http://schemas.microsoft.com/office/drawing/2014/main" id="{0C96DDEC-BD2B-0E46-BD33-7D7B4E84EEB2}"/>
              </a:ext>
            </a:extLst>
          </p:cNvPr>
          <p:cNvPicPr>
            <a:picLocks noChangeAspect="1"/>
          </p:cNvPicPr>
          <p:nvPr/>
        </p:nvPicPr>
        <p:blipFill>
          <a:blip r:embed="rId7"/>
          <a:stretch>
            <a:fillRect/>
          </a:stretch>
        </p:blipFill>
        <p:spPr>
          <a:xfrm>
            <a:off x="4607093" y="3574527"/>
            <a:ext cx="3048210" cy="873854"/>
          </a:xfrm>
          <a:prstGeom prst="rect">
            <a:avLst/>
          </a:prstGeom>
        </p:spPr>
      </p:pic>
      <p:pic>
        <p:nvPicPr>
          <p:cNvPr id="5" name="Picture 4">
            <a:extLst>
              <a:ext uri="{FF2B5EF4-FFF2-40B4-BE49-F238E27FC236}">
                <a16:creationId xmlns:a16="http://schemas.microsoft.com/office/drawing/2014/main" id="{4D8818E9-EE3D-C54C-9359-EDA87985E41F}"/>
              </a:ext>
            </a:extLst>
          </p:cNvPr>
          <p:cNvPicPr>
            <a:picLocks noChangeAspect="1"/>
          </p:cNvPicPr>
          <p:nvPr/>
        </p:nvPicPr>
        <p:blipFill>
          <a:blip r:embed="rId8"/>
          <a:stretch>
            <a:fillRect/>
          </a:stretch>
        </p:blipFill>
        <p:spPr>
          <a:xfrm>
            <a:off x="5246783" y="1875752"/>
            <a:ext cx="1559199" cy="1012151"/>
          </a:xfrm>
          <a:prstGeom prst="rect">
            <a:avLst/>
          </a:prstGeom>
        </p:spPr>
      </p:pic>
      <p:pic>
        <p:nvPicPr>
          <p:cNvPr id="13" name="Picture 12" descr="BCCPAC Logo.png">
            <a:extLst>
              <a:ext uri="{FF2B5EF4-FFF2-40B4-BE49-F238E27FC236}">
                <a16:creationId xmlns:a16="http://schemas.microsoft.com/office/drawing/2014/main" id="{92F44CE3-05B1-6B49-8D20-51E498F2C8F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89318" y="1833068"/>
            <a:ext cx="3201860" cy="914817"/>
          </a:xfrm>
          <a:prstGeom prst="rect">
            <a:avLst/>
          </a:prstGeom>
        </p:spPr>
      </p:pic>
      <p:pic>
        <p:nvPicPr>
          <p:cNvPr id="18" name="Picture 17" descr="bcid_h_rgb_pos.png">
            <a:extLst>
              <a:ext uri="{FF2B5EF4-FFF2-40B4-BE49-F238E27FC236}">
                <a16:creationId xmlns:a16="http://schemas.microsoft.com/office/drawing/2014/main" id="{F6BA22D6-367B-CA49-A423-0FE2475EA2D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9994" y="1728255"/>
            <a:ext cx="2777394" cy="1071000"/>
          </a:xfrm>
          <a:prstGeom prst="rect">
            <a:avLst/>
          </a:prstGeom>
        </p:spPr>
      </p:pic>
      <p:pic>
        <p:nvPicPr>
          <p:cNvPr id="9" name="Picture 8">
            <a:extLst>
              <a:ext uri="{FF2B5EF4-FFF2-40B4-BE49-F238E27FC236}">
                <a16:creationId xmlns:a16="http://schemas.microsoft.com/office/drawing/2014/main" id="{ECA81EFD-D67F-5246-AD00-2C05E2D4CF0E}"/>
              </a:ext>
            </a:extLst>
          </p:cNvPr>
          <p:cNvPicPr>
            <a:picLocks noChangeAspect="1"/>
          </p:cNvPicPr>
          <p:nvPr/>
        </p:nvPicPr>
        <p:blipFill>
          <a:blip r:embed="rId11"/>
          <a:stretch>
            <a:fillRect/>
          </a:stretch>
        </p:blipFill>
        <p:spPr>
          <a:xfrm>
            <a:off x="8967280" y="3699260"/>
            <a:ext cx="1952855" cy="510609"/>
          </a:xfrm>
          <a:prstGeom prst="rect">
            <a:avLst/>
          </a:prstGeom>
        </p:spPr>
      </p:pic>
    </p:spTree>
    <p:extLst>
      <p:ext uri="{BB962C8B-B14F-4D97-AF65-F5344CB8AC3E}">
        <p14:creationId xmlns:p14="http://schemas.microsoft.com/office/powerpoint/2010/main" val="121923735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22394</TotalTime>
  <Words>4003</Words>
  <Application>Microsoft Macintosh PowerPoint</Application>
  <PresentationFormat>Widescreen</PresentationFormat>
  <Paragraphs>289</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Microsoft YaHei</vt:lpstr>
      <vt:lpstr>SimSun</vt:lpstr>
      <vt:lpstr>Arial</vt:lpstr>
      <vt:lpstr>Calibri</vt:lpstr>
      <vt:lpstr>Calibri Light</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Alexandra Emery</cp:lastModifiedBy>
  <cp:revision>273</cp:revision>
  <dcterms:modified xsi:type="dcterms:W3CDTF">2019-02-26T22:07:25Z</dcterms:modified>
</cp:coreProperties>
</file>