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4"/>
  </p:sldMasterIdLst>
  <p:notesMasterIdLst>
    <p:notesMasterId r:id="rId26"/>
  </p:notesMasterIdLst>
  <p:handoutMasterIdLst>
    <p:handoutMasterId r:id="rId27"/>
  </p:handoutMasterIdLst>
  <p:sldIdLst>
    <p:sldId id="299" r:id="rId5"/>
    <p:sldId id="404" r:id="rId6"/>
    <p:sldId id="405" r:id="rId7"/>
    <p:sldId id="344" r:id="rId8"/>
    <p:sldId id="356" r:id="rId9"/>
    <p:sldId id="358" r:id="rId10"/>
    <p:sldId id="359" r:id="rId11"/>
    <p:sldId id="354" r:id="rId12"/>
    <p:sldId id="321" r:id="rId13"/>
    <p:sldId id="347" r:id="rId14"/>
    <p:sldId id="371" r:id="rId15"/>
    <p:sldId id="345" r:id="rId16"/>
    <p:sldId id="360" r:id="rId17"/>
    <p:sldId id="361" r:id="rId18"/>
    <p:sldId id="362" r:id="rId19"/>
    <p:sldId id="363" r:id="rId20"/>
    <p:sldId id="352" r:id="rId21"/>
    <p:sldId id="357" r:id="rId22"/>
    <p:sldId id="406" r:id="rId23"/>
    <p:sldId id="328" r:id="rId24"/>
    <p:sldId id="3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30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5" pos="619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pos="6698" userDrawn="1">
          <p15:clr>
            <a:srgbClr val="A4A3A4"/>
          </p15:clr>
        </p15:guide>
        <p15:guide id="8" orient="horz" pos="1139" userDrawn="1">
          <p15:clr>
            <a:srgbClr val="A4A3A4"/>
          </p15:clr>
        </p15:guide>
        <p15:guide id="9" orient="horz" pos="1684" userDrawn="1">
          <p15:clr>
            <a:srgbClr val="A4A3A4"/>
          </p15:clr>
        </p15:guide>
        <p15:guide id="10" pos="5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4DA4"/>
    <a:srgbClr val="9352D6"/>
    <a:srgbClr val="9B58DF"/>
    <a:srgbClr val="5B9BD5"/>
    <a:srgbClr val="35CB65"/>
    <a:srgbClr val="ED6C31"/>
    <a:srgbClr val="FFFF4B"/>
    <a:srgbClr val="FFFF97"/>
    <a:srgbClr val="4891D1"/>
    <a:srgbClr val="A76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01"/>
    <p:restoredTop sz="64654"/>
  </p:normalViewPr>
  <p:slideViewPr>
    <p:cSldViewPr snapToGrid="0">
      <p:cViewPr varScale="1">
        <p:scale>
          <a:sx n="73" d="100"/>
          <a:sy n="73" d="100"/>
        </p:scale>
        <p:origin x="1072" y="192"/>
      </p:cViewPr>
      <p:guideLst>
        <p:guide orient="horz" pos="2160"/>
        <p:guide pos="3840"/>
        <p:guide orient="horz" pos="3430"/>
        <p:guide orient="horz" pos="709"/>
        <p:guide pos="619"/>
        <p:guide pos="7423"/>
        <p:guide pos="6698"/>
        <p:guide orient="horz" pos="1139"/>
        <p:guide orient="horz" pos="1684"/>
        <p:guide pos="5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F9CEE-3E9E-8449-BC92-42053B4DCB2C}" type="datetimeFigureOut">
              <a:rPr lang="en-US" smtClean="0"/>
              <a:t>4/17/22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ABFBC-E918-E14E-B148-8F74CA039D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7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9366C-E013-8348-A051-A6A754599817}" type="datetimeFigureOut">
              <a:rPr lang="en-US" smtClean="0"/>
              <a:t>4/17/22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CA1AD-1862-2B4B-934E-687FB080348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gale.ca/backgrounder-lgbtq-youth-suicide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minute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merci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joindre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s'agit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OSIG-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inclsuive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pour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communauté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parents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d’élèves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système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Aujourd'hui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OSIG-inclusive et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rôle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1 2 3 dans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oeuvre.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92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0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minute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 1 2 3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collaboration avec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partenaires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partenaires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travaillent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1 2 3 pour les parents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créées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collaboration avec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Confédération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consultatifs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parents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 Confederation of Parent Advisory Councils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BCCPAC]) et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ministère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 1 2 3 aide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les associations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font un excellent travail dans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domaine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depuis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longtemps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L'alignement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efforts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encore les gains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communauté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3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Laissez les participants lire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pour identifier les liens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compétences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base du nouveau curriculum.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L'inclusion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couramment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discutées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les écoles.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membres du personnel enseignant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s'assurent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conversations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reflètent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communautés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d'études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curriculum.gov.bc.ca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/) met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l'accent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 respect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décourageant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discrimination,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s’exprimer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authentique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d'accueillir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camarades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politiques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impact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L’ENSEMBLE les élèves car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favorisent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culture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d'acceptation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 respect.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0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conversations sur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l'importance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tout le monde avec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respect. Le personnel enseignant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déterminer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l'âge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élèves.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maternelle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première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pourrait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prendre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nombreuses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pères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célibataires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grands-parents, beaux-parents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deux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mères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 dire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c'est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gai" de manière negative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inacceptable. Les plans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1 2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facultative pour le personnel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s'alignent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provincial.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4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facultative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fonction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intérêts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l’audience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L'enseignement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intégrant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ressemble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l'enseignement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les religions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cultures :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enseignons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religions,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n'enseignons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que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devraient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religions.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plans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énumérés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proviennent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site Web SOGI 1 2 3. Les membres du personnel enseignant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plans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plans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d'études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Chacun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personnel enseignant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moyens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d'entamer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discussions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Remarquez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comment le matériel change au fur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grandissent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porteront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intermédiaires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aborderont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stéréotypes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auxquels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pouvons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nous confronter.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6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facultative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fonction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intérêts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l’audiene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L'enseignement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intégrant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ressemble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l'enseignement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les religions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cultures :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enseignons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différentes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religions,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n'enseignons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que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devraient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religions.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plans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énumérés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proviennent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site Web SOGI 1 2 3. Les membres du personnel enseignant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adapter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plans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plans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alignés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Chacun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plans de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personnel enseignant des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moyens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d'entamer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discussions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perspectives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autochtones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l’anatomie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passant par les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stéréotypes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genre dans la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littérature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0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Remarque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diapositive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facultative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fonction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intérêts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l’audience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L'acronyme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GSA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généralement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Gender-Sexuality Alliance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(Alliance de genre et de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sexualité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qu'une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école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GSAs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généralement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dirigées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des élèves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assurent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sûr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parrainé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personnel et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réunit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mutuellement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33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faire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audience.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1 2 3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aperçu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donner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salle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03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brochure pour les parents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/parents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enfants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questions, et nous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pouvons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exprimer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curiosité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l'orientation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sexuelle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l'identité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genre avec un esprit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accueillant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pour les enfants plus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âgés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parents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poser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scénario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l'aide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enfant(s), du genre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 dire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père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qu'il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gai ? 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enseignant.e.s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pour savoir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comment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réalisée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Choisissez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livre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l'âge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pour le lire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discutez-en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renseignez-vous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BC.SOGIeducation.org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75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moyens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d’intégrer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conversation.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Mentionnez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entourage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2SLGBTQ+ de manière positive.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Exercez-vous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”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pour designer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quelqu'un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connaissez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enfant dans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récréation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l'exemple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stéréotypes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genre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affirmez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garçons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peuvent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porter du rose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cheveux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longs.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allusions - les enfants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remarqueront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	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Choisissez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livre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l'âge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enfants)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Discutez-en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bibliothèque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aura des suggestions,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 Web propose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livres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vidéos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renseignez-vous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Colombie-Britannique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BC.SOGIeducation.org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CA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2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Introductions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VISION -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 monde dans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lequel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les enfants et les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jeunes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quelle que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soit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leur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orientation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sexuelle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leur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identité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 genre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ou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leur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expression de genre,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peuvent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vivre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vie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authentique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MISSION -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Sensibiliser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respecter et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renforcer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les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capacités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par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l'éducation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SOGI 1 2 3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le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programme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principal par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lequel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nous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réalisons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nos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objectifs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Texte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dans la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diapo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Tout le monde a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orientation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sexuelle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et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une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2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identité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 genre.)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29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minute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participant.e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réponses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questions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individuellement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l'enseignant.e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OSIG/SOGI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complémentaire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Ouvrez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discussion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temps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d'avoir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avec nous !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5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 minute </a:t>
            </a:r>
          </a:p>
          <a:p>
            <a:endParaRPr lang="en-US" baseline="0" dirty="0"/>
          </a:p>
          <a:p>
            <a:r>
              <a:rPr lang="en-US" baseline="0" dirty="0"/>
              <a:t>Remarque :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souhaiterez</a:t>
            </a:r>
            <a:r>
              <a:rPr lang="en-US" baseline="0" dirty="0"/>
              <a:t> </a:t>
            </a:r>
            <a:r>
              <a:rPr lang="en-US" baseline="0" dirty="0" err="1"/>
              <a:t>peut-être</a:t>
            </a:r>
            <a:r>
              <a:rPr lang="en-US" baseline="0" dirty="0"/>
              <a:t>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familiariser</a:t>
            </a:r>
            <a:r>
              <a:rPr lang="en-US" baseline="0" dirty="0"/>
              <a:t> avec la </a:t>
            </a:r>
            <a:r>
              <a:rPr lang="en-US" baseline="0" dirty="0" err="1"/>
              <a:t>terminologie</a:t>
            </a:r>
            <a:r>
              <a:rPr lang="en-US" baseline="0" dirty="0"/>
              <a:t> </a:t>
            </a:r>
            <a:r>
              <a:rPr lang="en-US" baseline="0" dirty="0" err="1"/>
              <a:t>suivante</a:t>
            </a:r>
            <a:r>
              <a:rPr lang="en-US" baseline="0" dirty="0"/>
              <a:t> </a:t>
            </a:r>
            <a:r>
              <a:rPr lang="en-US" baseline="0" dirty="0" err="1"/>
              <a:t>afin</a:t>
            </a:r>
            <a:r>
              <a:rPr lang="en-US" baseline="0" dirty="0"/>
              <a:t> de la clarifier pour </a:t>
            </a:r>
            <a:r>
              <a:rPr lang="en-US" baseline="0" dirty="0" err="1"/>
              <a:t>l’audience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="0" baseline="0" dirty="0" err="1"/>
              <a:t>Bispirituel.le</a:t>
            </a:r>
            <a:r>
              <a:rPr lang="en-US" b="0" baseline="0" dirty="0"/>
              <a:t> : Terme </a:t>
            </a:r>
            <a:r>
              <a:rPr lang="en-US" b="0" baseline="0" dirty="0" err="1"/>
              <a:t>générique</a:t>
            </a:r>
            <a:r>
              <a:rPr lang="en-US" b="0" baseline="0" dirty="0"/>
              <a:t>, 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traduction du terme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anishinaabemowin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niizh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manidoowag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qui réfère aux personnes autochtones s'identifiant comme ayant un esprit masculin et un esprit féminin.</a:t>
            </a:r>
            <a:r>
              <a:rPr lang="en-US" b="0" baseline="0" dirty="0"/>
              <a:t> </a:t>
            </a:r>
            <a:r>
              <a:rPr lang="en-US" b="0" baseline="0" dirty="0" err="1"/>
              <a:t>Notez</a:t>
            </a:r>
            <a:r>
              <a:rPr lang="en-US" b="0" baseline="0" dirty="0"/>
              <a:t> que </a:t>
            </a:r>
            <a:r>
              <a:rPr lang="en-US" b="0" baseline="0" dirty="0" err="1"/>
              <a:t>plusieurs</a:t>
            </a:r>
            <a:r>
              <a:rPr lang="en-US" b="0" baseline="0" dirty="0"/>
              <a:t> Nations </a:t>
            </a:r>
            <a:r>
              <a:rPr lang="en-US" b="0" baseline="0" dirty="0" err="1"/>
              <a:t>ont</a:t>
            </a:r>
            <a:r>
              <a:rPr lang="en-US" b="0" baseline="0" dirty="0"/>
              <a:t> un </a:t>
            </a:r>
            <a:r>
              <a:rPr lang="en-US" b="0" baseline="0" dirty="0" err="1"/>
              <a:t>vocabulaire</a:t>
            </a:r>
            <a:r>
              <a:rPr lang="en-US" b="0" baseline="0" dirty="0"/>
              <a:t> qui </a:t>
            </a:r>
            <a:r>
              <a:rPr lang="en-US" b="0" baseline="0" dirty="0" err="1"/>
              <a:t>leur</a:t>
            </a:r>
            <a:r>
              <a:rPr lang="en-US" b="0" baseline="0" dirty="0"/>
              <a:t> </a:t>
            </a:r>
            <a:r>
              <a:rPr lang="en-US" b="0" baseline="0" dirty="0" err="1"/>
              <a:t>est</a:t>
            </a:r>
            <a:r>
              <a:rPr lang="en-US" b="0" baseline="0" dirty="0"/>
              <a:t> </a:t>
            </a:r>
            <a:r>
              <a:rPr lang="en-US" b="0" baseline="0" dirty="0" err="1"/>
              <a:t>propre</a:t>
            </a:r>
            <a:r>
              <a:rPr lang="en-US" b="0" baseline="0" dirty="0"/>
              <a:t>, et que </a:t>
            </a:r>
            <a:r>
              <a:rPr lang="en-US" b="0" baseline="0" dirty="0" err="1"/>
              <a:t>certaines</a:t>
            </a:r>
            <a:r>
              <a:rPr lang="en-US" b="0" baseline="0" dirty="0"/>
              <a:t> </a:t>
            </a:r>
            <a:r>
              <a:rPr lang="en-US" b="0" baseline="0" dirty="0" err="1"/>
              <a:t>personnes</a:t>
            </a:r>
            <a:r>
              <a:rPr lang="en-US" b="0" baseline="0" dirty="0"/>
              <a:t> </a:t>
            </a:r>
            <a:r>
              <a:rPr lang="en-US" b="0" baseline="0" dirty="0" err="1"/>
              <a:t>autochtones</a:t>
            </a:r>
            <a:r>
              <a:rPr lang="en-US" b="0" baseline="0" dirty="0"/>
              <a:t> ne </a:t>
            </a:r>
            <a:r>
              <a:rPr lang="en-US" b="0" baseline="0" dirty="0" err="1"/>
              <a:t>vont</a:t>
            </a:r>
            <a:r>
              <a:rPr lang="en-US" b="0" baseline="0" dirty="0"/>
              <a:t> pas </a:t>
            </a:r>
            <a:r>
              <a:rPr lang="en-US" b="0" baseline="0" dirty="0" err="1"/>
              <a:t>utiliser</a:t>
            </a:r>
            <a:r>
              <a:rPr lang="en-US" b="0" baseline="0" dirty="0"/>
              <a:t> </a:t>
            </a:r>
            <a:r>
              <a:rPr lang="en-US" b="0" baseline="0" dirty="0" err="1"/>
              <a:t>ce</a:t>
            </a:r>
            <a:r>
              <a:rPr lang="en-US" b="0" baseline="0" dirty="0"/>
              <a:t> </a:t>
            </a:r>
            <a:r>
              <a:rPr lang="en-US" b="0" baseline="0" dirty="0" err="1"/>
              <a:t>terme</a:t>
            </a:r>
            <a:r>
              <a:rPr lang="en-US" b="0" baseline="0" dirty="0"/>
              <a:t>.</a:t>
            </a:r>
          </a:p>
          <a:p>
            <a:r>
              <a:rPr lang="en-US" b="0" baseline="0" dirty="0"/>
              <a:t> </a:t>
            </a:r>
            <a:r>
              <a:rPr lang="fr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baseline="0" dirty="0"/>
          </a:p>
          <a:p>
            <a:r>
              <a:rPr lang="en-US" baseline="0" dirty="0" err="1"/>
              <a:t>Cisgenre</a:t>
            </a:r>
            <a:r>
              <a:rPr lang="en-US" baseline="0" dirty="0"/>
              <a:t> : Une </a:t>
            </a:r>
            <a:r>
              <a:rPr lang="en-US" baseline="0" dirty="0" err="1"/>
              <a:t>personne</a:t>
            </a:r>
            <a:r>
              <a:rPr lang="en-US" baseline="0" dirty="0"/>
              <a:t> </a:t>
            </a:r>
            <a:r>
              <a:rPr lang="en-US" baseline="0" dirty="0" err="1"/>
              <a:t>dont</a:t>
            </a:r>
            <a:r>
              <a:rPr lang="en-US" baseline="0" dirty="0"/>
              <a:t> </a:t>
            </a:r>
            <a:r>
              <a:rPr lang="en-US" baseline="0" dirty="0" err="1"/>
              <a:t>l'identité</a:t>
            </a:r>
            <a:r>
              <a:rPr lang="en-US" baseline="0" dirty="0"/>
              <a:t> de genre correspond au </a:t>
            </a:r>
            <a:r>
              <a:rPr lang="en-US" baseline="0" dirty="0" err="1"/>
              <a:t>sexe</a:t>
            </a:r>
            <a:r>
              <a:rPr lang="en-US" baseline="0" dirty="0"/>
              <a:t> qui </a:t>
            </a:r>
            <a:r>
              <a:rPr lang="en-US" baseline="0" dirty="0" err="1"/>
              <a:t>lui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assigné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la naissance.</a:t>
            </a:r>
          </a:p>
          <a:p>
            <a:r>
              <a:rPr lang="en-US" baseline="0" dirty="0"/>
              <a:t> </a:t>
            </a:r>
          </a:p>
          <a:p>
            <a:r>
              <a:rPr lang="en-US" baseline="0" dirty="0"/>
              <a:t>Pour </a:t>
            </a:r>
            <a:r>
              <a:rPr lang="en-US" baseline="0" dirty="0" err="1"/>
              <a:t>vous</a:t>
            </a:r>
            <a:r>
              <a:rPr lang="en-US" baseline="0" dirty="0"/>
              <a:t> </a:t>
            </a:r>
            <a:r>
              <a:rPr lang="en-US" baseline="0" dirty="0" err="1"/>
              <a:t>familiariser</a:t>
            </a:r>
            <a:r>
              <a:rPr lang="en-US" baseline="0" dirty="0"/>
              <a:t> avec la </a:t>
            </a:r>
            <a:r>
              <a:rPr lang="en-US" baseline="0" dirty="0" err="1"/>
              <a:t>terminologie</a:t>
            </a:r>
            <a:r>
              <a:rPr lang="en-US" baseline="0" dirty="0"/>
              <a:t> LGBTQ2S+, </a:t>
            </a:r>
            <a:r>
              <a:rPr lang="en-US" baseline="0" dirty="0" err="1"/>
              <a:t>rendez-vous</a:t>
            </a:r>
            <a:r>
              <a:rPr lang="en-US" baseline="0" dirty="0"/>
              <a:t> sur : https://</a:t>
            </a:r>
            <a:r>
              <a:rPr lang="en-US" baseline="0" dirty="0" err="1"/>
              <a:t>qmunity.ca</a:t>
            </a:r>
            <a:r>
              <a:rPr lang="en-US" baseline="0" dirty="0"/>
              <a:t>/resources/queer-glossary/ </a:t>
            </a:r>
          </a:p>
          <a:p>
            <a:endParaRPr lang="en-US" baseline="0" dirty="0"/>
          </a:p>
          <a:p>
            <a:r>
              <a:rPr lang="en-US" baseline="0" dirty="0" err="1"/>
              <a:t>Gabarit</a:t>
            </a:r>
            <a:r>
              <a:rPr lang="en-US" baseline="0" dirty="0"/>
              <a:t> de </a:t>
            </a:r>
            <a:r>
              <a:rPr lang="en-US" baseline="0" dirty="0" err="1"/>
              <a:t>texte</a:t>
            </a:r>
            <a:r>
              <a:rPr lang="en-US" baseline="0" dirty="0"/>
              <a:t> : </a:t>
            </a:r>
          </a:p>
          <a:p>
            <a:endParaRPr lang="en-US" baseline="0" dirty="0"/>
          </a:p>
          <a:p>
            <a:r>
              <a:rPr lang="en-US" baseline="0" dirty="0"/>
              <a:t>L’OSIG (</a:t>
            </a:r>
            <a:r>
              <a:rPr lang="en-US" baseline="0" dirty="0" err="1"/>
              <a:t>Prononcé</a:t>
            </a:r>
            <a:r>
              <a:rPr lang="en-US" baseline="0" dirty="0"/>
              <a:t> "so-</a:t>
            </a:r>
            <a:r>
              <a:rPr lang="en-US" baseline="0" dirty="0" err="1"/>
              <a:t>jee</a:t>
            </a:r>
            <a:r>
              <a:rPr lang="en-US" baseline="0" dirty="0"/>
              <a:t>”,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anglais</a:t>
            </a:r>
            <a:r>
              <a:rPr lang="en-US" baseline="0" dirty="0"/>
              <a:t>) </a:t>
            </a:r>
            <a:r>
              <a:rPr lang="en-US" baseline="0" dirty="0" err="1"/>
              <a:t>signifie</a:t>
            </a:r>
            <a:r>
              <a:rPr lang="en-US" baseline="0" dirty="0"/>
              <a:t> </a:t>
            </a:r>
            <a:r>
              <a:rPr lang="en-US" baseline="0" dirty="0" err="1"/>
              <a:t>l’orientation</a:t>
            </a:r>
            <a:r>
              <a:rPr lang="en-US" baseline="0" dirty="0"/>
              <a:t> </a:t>
            </a:r>
            <a:r>
              <a:rPr lang="en-US" baseline="0" dirty="0" err="1"/>
              <a:t>sexuelle</a:t>
            </a:r>
            <a:r>
              <a:rPr lang="en-US" baseline="0" dirty="0"/>
              <a:t> et </a:t>
            </a:r>
            <a:r>
              <a:rPr lang="en-US" baseline="0" dirty="0" err="1"/>
              <a:t>l’identité</a:t>
            </a:r>
            <a:r>
              <a:rPr lang="en-US" baseline="0" dirty="0"/>
              <a:t> de genre. </a:t>
            </a:r>
            <a:r>
              <a:rPr lang="en-US" baseline="0" dirty="0" err="1"/>
              <a:t>Puisque</a:t>
            </a:r>
            <a:r>
              <a:rPr lang="en-US" baseline="0" dirty="0"/>
              <a:t> </a:t>
            </a:r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personne</a:t>
            </a:r>
            <a:r>
              <a:rPr lang="en-US" baseline="0" dirty="0"/>
              <a:t> a </a:t>
            </a:r>
            <a:r>
              <a:rPr lang="en-US" baseline="0" dirty="0" err="1"/>
              <a:t>une</a:t>
            </a:r>
            <a:r>
              <a:rPr lang="en-US" baseline="0" dirty="0"/>
              <a:t> orientation </a:t>
            </a:r>
            <a:r>
              <a:rPr lang="en-US" baseline="0" dirty="0" err="1"/>
              <a:t>sexuelle</a:t>
            </a:r>
            <a:r>
              <a:rPr lang="en-US" baseline="0" dirty="0"/>
              <a:t> et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identité</a:t>
            </a:r>
            <a:r>
              <a:rPr lang="en-US" baseline="0" dirty="0"/>
              <a:t> de genre, </a:t>
            </a:r>
            <a:r>
              <a:rPr lang="en-US" baseline="0" dirty="0" err="1"/>
              <a:t>elle</a:t>
            </a:r>
            <a:r>
              <a:rPr lang="en-US" baseline="0" dirty="0"/>
              <a:t> </a:t>
            </a:r>
            <a:r>
              <a:rPr lang="en-US" baseline="0" dirty="0" err="1"/>
              <a:t>inclut</a:t>
            </a:r>
            <a:r>
              <a:rPr lang="en-US" baseline="0" dirty="0"/>
              <a:t> tout le monde. </a:t>
            </a:r>
          </a:p>
          <a:p>
            <a:endParaRPr lang="en-US" baseline="0" dirty="0"/>
          </a:p>
          <a:p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élève</a:t>
            </a:r>
            <a:r>
              <a:rPr lang="en-US" baseline="0" dirty="0"/>
              <a:t> </a:t>
            </a:r>
            <a:r>
              <a:rPr lang="en-US" baseline="0" dirty="0" err="1"/>
              <a:t>perçoit</a:t>
            </a:r>
            <a:r>
              <a:rPr lang="en-US" baseline="0" dirty="0"/>
              <a:t> et </a:t>
            </a:r>
            <a:r>
              <a:rPr lang="en-US" baseline="0" dirty="0" err="1"/>
              <a:t>exprime</a:t>
            </a:r>
            <a:r>
              <a:rPr lang="en-US" baseline="0" dirty="0"/>
              <a:t> son genre </a:t>
            </a:r>
            <a:r>
              <a:rPr lang="en-US" baseline="0" dirty="0" err="1"/>
              <a:t>différemment</a:t>
            </a:r>
            <a:r>
              <a:rPr lang="en-US" baseline="0" dirty="0"/>
              <a:t>, avec des </a:t>
            </a:r>
            <a:r>
              <a:rPr lang="en-US" baseline="0" dirty="0" err="1"/>
              <a:t>intérêts</a:t>
            </a:r>
            <a:r>
              <a:rPr lang="en-US" baseline="0" dirty="0"/>
              <a:t> et des </a:t>
            </a:r>
            <a:r>
              <a:rPr lang="en-US" baseline="0" dirty="0" err="1"/>
              <a:t>choix</a:t>
            </a:r>
            <a:r>
              <a:rPr lang="en-US" baseline="0" dirty="0"/>
              <a:t> qui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communs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moins</a:t>
            </a:r>
            <a:r>
              <a:rPr lang="en-US" baseline="0" dirty="0"/>
              <a:t> </a:t>
            </a:r>
            <a:r>
              <a:rPr lang="en-US" baseline="0" dirty="0" err="1"/>
              <a:t>communs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 err="1"/>
              <a:t>Certain.e.s</a:t>
            </a:r>
            <a:r>
              <a:rPr lang="en-US" baseline="0" dirty="0"/>
              <a:t> élèves </a:t>
            </a:r>
            <a:r>
              <a:rPr lang="en-US" baseline="0" dirty="0" err="1"/>
              <a:t>peuvent</a:t>
            </a:r>
            <a:r>
              <a:rPr lang="en-US" baseline="0" dirty="0"/>
              <a:t> </a:t>
            </a:r>
            <a:r>
              <a:rPr lang="en-US" baseline="0" dirty="0" err="1"/>
              <a:t>exprimer</a:t>
            </a:r>
            <a:r>
              <a:rPr lang="en-US" baseline="0" dirty="0"/>
              <a:t> de </a:t>
            </a:r>
            <a:r>
              <a:rPr lang="en-US" baseline="0" dirty="0" err="1"/>
              <a:t>l’incertitude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l’égard</a:t>
            </a:r>
            <a:r>
              <a:rPr lang="en-US" baseline="0" dirty="0"/>
              <a:t> de </a:t>
            </a:r>
            <a:r>
              <a:rPr lang="en-US" baseline="0" dirty="0" err="1"/>
              <a:t>leur</a:t>
            </a:r>
            <a:r>
              <a:rPr lang="en-US" baseline="0" dirty="0"/>
              <a:t> orientation </a:t>
            </a:r>
            <a:r>
              <a:rPr lang="en-US" baseline="0" dirty="0" err="1"/>
              <a:t>sexuelle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de </a:t>
            </a:r>
            <a:r>
              <a:rPr lang="en-US" baseline="0" dirty="0" err="1"/>
              <a:t>leur</a:t>
            </a:r>
            <a:r>
              <a:rPr lang="en-US" baseline="0" dirty="0"/>
              <a:t> </a:t>
            </a:r>
            <a:r>
              <a:rPr lang="en-US" baseline="0" dirty="0" err="1"/>
              <a:t>identité</a:t>
            </a:r>
            <a:r>
              <a:rPr lang="en-US" baseline="0" dirty="0"/>
              <a:t> de genre. </a:t>
            </a:r>
            <a:r>
              <a:rPr lang="en-US" baseline="0" dirty="0" err="1"/>
              <a:t>D'autres</a:t>
            </a:r>
            <a:r>
              <a:rPr lang="en-US" baseline="0" dirty="0"/>
              <a:t> </a:t>
            </a:r>
            <a:r>
              <a:rPr lang="en-US" baseline="0" dirty="0" err="1"/>
              <a:t>peuvent</a:t>
            </a:r>
            <a:r>
              <a:rPr lang="en-US" baseline="0" dirty="0"/>
              <a:t> </a:t>
            </a:r>
            <a:r>
              <a:rPr lang="en-US" baseline="0" dirty="0" err="1"/>
              <a:t>s'identifier</a:t>
            </a:r>
            <a:r>
              <a:rPr lang="en-US" baseline="0" dirty="0"/>
              <a:t> </a:t>
            </a:r>
            <a:r>
              <a:rPr lang="en-US" baseline="0" dirty="0" err="1"/>
              <a:t>spécifiquement</a:t>
            </a:r>
            <a:r>
              <a:rPr lang="en-US" baseline="0" dirty="0"/>
              <a:t> </a:t>
            </a:r>
            <a:r>
              <a:rPr lang="en-US" baseline="0" dirty="0" err="1"/>
              <a:t>comme</a:t>
            </a:r>
            <a:r>
              <a:rPr lang="en-US" baseline="0" dirty="0"/>
              <a:t> </a:t>
            </a:r>
            <a:r>
              <a:rPr lang="en-US" baseline="0" dirty="0" err="1"/>
              <a:t>lesbiennes</a:t>
            </a:r>
            <a:r>
              <a:rPr lang="en-US" baseline="0" dirty="0"/>
              <a:t>, </a:t>
            </a:r>
            <a:r>
              <a:rPr lang="en-US" baseline="0" dirty="0" err="1"/>
              <a:t>gais</a:t>
            </a:r>
            <a:r>
              <a:rPr lang="en-US" baseline="0" dirty="0"/>
              <a:t>, </a:t>
            </a:r>
            <a:r>
              <a:rPr lang="en-US" baseline="0" dirty="0" err="1"/>
              <a:t>hétéros</a:t>
            </a:r>
            <a:r>
              <a:rPr lang="en-US" baseline="0" dirty="0"/>
              <a:t>, </a:t>
            </a:r>
            <a:r>
              <a:rPr lang="en-US" baseline="0" dirty="0" err="1"/>
              <a:t>bisexuel.le.s</a:t>
            </a:r>
            <a:r>
              <a:rPr lang="en-US" baseline="0" dirty="0"/>
              <a:t>, </a:t>
            </a:r>
            <a:r>
              <a:rPr lang="en-US" baseline="0" dirty="0" err="1"/>
              <a:t>transgenres</a:t>
            </a:r>
            <a:r>
              <a:rPr lang="en-US" baseline="0" dirty="0"/>
              <a:t>, queers, </a:t>
            </a:r>
            <a:r>
              <a:rPr lang="en-US" baseline="0" dirty="0" err="1"/>
              <a:t>bispirituel.le.s</a:t>
            </a:r>
            <a:r>
              <a:rPr lang="en-US" baseline="0" dirty="0"/>
              <a:t>, cisgenres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autres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 minutes</a:t>
            </a:r>
          </a:p>
          <a:p>
            <a:endParaRPr lang="en-US" baseline="0" dirty="0"/>
          </a:p>
          <a:p>
            <a:r>
              <a:rPr lang="en-US" b="1" baseline="0" dirty="0" err="1"/>
              <a:t>Gabarit</a:t>
            </a:r>
            <a:r>
              <a:rPr lang="en-US" b="1" baseline="0" dirty="0"/>
              <a:t> de </a:t>
            </a:r>
            <a:r>
              <a:rPr lang="en-US" b="1" baseline="0" dirty="0" err="1"/>
              <a:t>texte</a:t>
            </a:r>
            <a:r>
              <a:rPr lang="en-US" b="1" baseline="0" dirty="0"/>
              <a:t>:</a:t>
            </a:r>
          </a:p>
          <a:p>
            <a:endParaRPr lang="en-US" b="1" baseline="0" dirty="0"/>
          </a:p>
          <a:p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L’éducation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matière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d'OSIG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la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liée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salle de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dans la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société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souligne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l’importance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traiter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tout le monde avec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dignité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respect.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 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l'un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nombreux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abordés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régulièrement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les écoles,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lorsque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personnel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enseignant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race, de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l'ethnicité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la religion et des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capacités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OSIG-inclusive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simplement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d'une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manière qui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élève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sent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place. Il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n'existe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de "programme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d'études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l’on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aborer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de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nombreuses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matières et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école OSIG-inclusive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implique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expériences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identités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acceptées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ne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jamais source de discrimination.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 parent qui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veut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enfant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soit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retiré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”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-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-t-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nous ne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pouvons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reconnaître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qu'une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deux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pères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 minutes</a:t>
            </a:r>
          </a:p>
          <a:p>
            <a:endParaRPr lang="en-US" baseline="0" dirty="0"/>
          </a:p>
          <a:p>
            <a:r>
              <a:rPr lang="en-US" baseline="0" dirty="0" err="1"/>
              <a:t>Gabarit</a:t>
            </a:r>
            <a:r>
              <a:rPr lang="en-US" baseline="0" dirty="0"/>
              <a:t> de </a:t>
            </a:r>
            <a:r>
              <a:rPr lang="en-US" baseline="0" dirty="0" err="1"/>
              <a:t>texte</a:t>
            </a:r>
            <a:r>
              <a:rPr lang="en-US" baseline="0" dirty="0"/>
              <a:t> :</a:t>
            </a:r>
          </a:p>
          <a:p>
            <a:endParaRPr lang="en-US" baseline="0" dirty="0"/>
          </a:p>
          <a:p>
            <a:r>
              <a:rPr lang="en-US" baseline="0" dirty="0"/>
              <a:t>Le </a:t>
            </a:r>
            <a:r>
              <a:rPr lang="en-US" baseline="0" dirty="0" err="1"/>
              <a:t>ministre</a:t>
            </a:r>
            <a:r>
              <a:rPr lang="en-US" baseline="0" dirty="0"/>
              <a:t> de </a:t>
            </a:r>
            <a:r>
              <a:rPr lang="en-US" baseline="0" dirty="0" err="1"/>
              <a:t>l'Éducation</a:t>
            </a:r>
            <a:r>
              <a:rPr lang="en-US" baseline="0" dirty="0"/>
              <a:t> a </a:t>
            </a:r>
            <a:r>
              <a:rPr lang="en-US" baseline="0" dirty="0" err="1"/>
              <a:t>annoncé</a:t>
            </a:r>
            <a:r>
              <a:rPr lang="en-US" baseline="0" dirty="0"/>
              <a:t> le 8 </a:t>
            </a:r>
            <a:r>
              <a:rPr lang="en-US" baseline="0" dirty="0" err="1"/>
              <a:t>septembre</a:t>
            </a:r>
            <a:r>
              <a:rPr lang="en-US" baseline="0" dirty="0"/>
              <a:t> 2016 que </a:t>
            </a:r>
            <a:r>
              <a:rPr lang="en-US" baseline="0" dirty="0" err="1"/>
              <a:t>tous</a:t>
            </a:r>
            <a:r>
              <a:rPr lang="en-US" baseline="0" dirty="0"/>
              <a:t> les </a:t>
            </a:r>
            <a:r>
              <a:rPr lang="en-US" baseline="0" dirty="0" err="1"/>
              <a:t>conseils</a:t>
            </a:r>
            <a:r>
              <a:rPr lang="en-US" baseline="0" dirty="0"/>
              <a:t> </a:t>
            </a:r>
            <a:r>
              <a:rPr lang="en-US" baseline="0" dirty="0" err="1"/>
              <a:t>scolaires</a:t>
            </a:r>
            <a:r>
              <a:rPr lang="en-US" baseline="0" dirty="0"/>
              <a:t> de la </a:t>
            </a:r>
            <a:r>
              <a:rPr lang="en-US" baseline="0" dirty="0" err="1"/>
              <a:t>Colombie-Britannique</a:t>
            </a:r>
            <a:r>
              <a:rPr lang="en-US" baseline="0" dirty="0"/>
              <a:t> et les </a:t>
            </a:r>
            <a:r>
              <a:rPr lang="en-US" baseline="0" dirty="0" err="1"/>
              <a:t>autorités</a:t>
            </a:r>
            <a:r>
              <a:rPr lang="en-US" baseline="0" dirty="0"/>
              <a:t> </a:t>
            </a:r>
            <a:r>
              <a:rPr lang="en-US" baseline="0" dirty="0" err="1"/>
              <a:t>scolaires</a:t>
            </a:r>
            <a:r>
              <a:rPr lang="en-US" baseline="0" dirty="0"/>
              <a:t> </a:t>
            </a:r>
            <a:r>
              <a:rPr lang="en-US" baseline="0" dirty="0" err="1"/>
              <a:t>indépendantes</a:t>
            </a:r>
            <a:r>
              <a:rPr lang="en-US" baseline="0" dirty="0"/>
              <a:t> </a:t>
            </a:r>
            <a:r>
              <a:rPr lang="en-US" baseline="0" dirty="0" err="1"/>
              <a:t>devaient</a:t>
            </a:r>
            <a:r>
              <a:rPr lang="en-US" baseline="0" dirty="0"/>
              <a:t> faire </a:t>
            </a:r>
            <a:r>
              <a:rPr lang="en-US" baseline="0" dirty="0" err="1"/>
              <a:t>référence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l'orientation</a:t>
            </a:r>
            <a:r>
              <a:rPr lang="en-US" baseline="0" dirty="0"/>
              <a:t> </a:t>
            </a:r>
            <a:r>
              <a:rPr lang="en-US" baseline="0" dirty="0" err="1"/>
              <a:t>sexuelle</a:t>
            </a:r>
            <a:r>
              <a:rPr lang="en-US" baseline="0" dirty="0"/>
              <a:t> et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l'identité</a:t>
            </a:r>
            <a:r>
              <a:rPr lang="en-US" baseline="0" dirty="0"/>
              <a:t> de genre (</a:t>
            </a:r>
            <a:r>
              <a:rPr lang="en-US" baseline="0" dirty="0" err="1"/>
              <a:t>l’OSIG</a:t>
            </a:r>
            <a:r>
              <a:rPr lang="en-US" baseline="0" dirty="0"/>
              <a:t>) dans les codes de </a:t>
            </a:r>
            <a:r>
              <a:rPr lang="en-US" baseline="0" dirty="0" err="1"/>
              <a:t>conduite</a:t>
            </a:r>
            <a:r>
              <a:rPr lang="en-US" baseline="0" dirty="0"/>
              <a:t> des </a:t>
            </a:r>
            <a:r>
              <a:rPr lang="en-US" baseline="0" dirty="0" err="1"/>
              <a:t>conseils</a:t>
            </a:r>
            <a:r>
              <a:rPr lang="en-US" baseline="0" dirty="0"/>
              <a:t> </a:t>
            </a:r>
            <a:r>
              <a:rPr lang="en-US" baseline="0" dirty="0" err="1"/>
              <a:t>scolaires</a:t>
            </a:r>
            <a:r>
              <a:rPr lang="en-US" baseline="0" dirty="0"/>
              <a:t> et des écoles </a:t>
            </a:r>
            <a:r>
              <a:rPr lang="en-US" baseline="0" dirty="0" err="1"/>
              <a:t>avant</a:t>
            </a:r>
            <a:r>
              <a:rPr lang="en-US" baseline="0" dirty="0"/>
              <a:t> le 31 </a:t>
            </a:r>
            <a:r>
              <a:rPr lang="en-US" baseline="0" dirty="0" err="1"/>
              <a:t>décembre</a:t>
            </a:r>
            <a:r>
              <a:rPr lang="en-US" baseline="0" dirty="0"/>
              <a:t> 2016. </a:t>
            </a:r>
          </a:p>
          <a:p>
            <a:endParaRPr lang="en-US" baseline="0" dirty="0"/>
          </a:p>
          <a:p>
            <a:r>
              <a:rPr lang="en-US" baseline="0" dirty="0" err="1"/>
              <a:t>Cette</a:t>
            </a:r>
            <a:r>
              <a:rPr lang="en-US" baseline="0" dirty="0"/>
              <a:t> directive fait suite </a:t>
            </a:r>
            <a:r>
              <a:rPr lang="en-US" baseline="0" dirty="0" err="1"/>
              <a:t>à</a:t>
            </a:r>
            <a:r>
              <a:rPr lang="en-US" baseline="0" dirty="0"/>
              <a:t> la modification de </a:t>
            </a:r>
            <a:r>
              <a:rPr lang="en-US" baseline="0" dirty="0" err="1"/>
              <a:t>juillet</a:t>
            </a:r>
            <a:r>
              <a:rPr lang="en-US" baseline="0" dirty="0"/>
              <a:t> 2016 du </a:t>
            </a:r>
            <a:r>
              <a:rPr lang="en-US" i="1" baseline="0" dirty="0"/>
              <a:t>Code des droits de la </a:t>
            </a:r>
            <a:r>
              <a:rPr lang="en-US" i="1" baseline="0" dirty="0" err="1"/>
              <a:t>personne</a:t>
            </a:r>
            <a:r>
              <a:rPr lang="en-US" i="1" baseline="0" dirty="0"/>
              <a:t> de la </a:t>
            </a:r>
            <a:r>
              <a:rPr lang="en-US" i="1" baseline="0" dirty="0" err="1"/>
              <a:t>Colombie-Britannique</a:t>
            </a:r>
            <a:r>
              <a:rPr lang="en-US" baseline="0" dirty="0"/>
              <a:t>, qui a </a:t>
            </a:r>
            <a:r>
              <a:rPr lang="en-US" baseline="0" dirty="0" err="1"/>
              <a:t>ajouté</a:t>
            </a:r>
            <a:r>
              <a:rPr lang="en-US" baseline="0" dirty="0"/>
              <a:t> </a:t>
            </a:r>
            <a:r>
              <a:rPr lang="en-US" baseline="0" dirty="0" err="1"/>
              <a:t>l'identité</a:t>
            </a:r>
            <a:r>
              <a:rPr lang="en-US" baseline="0" dirty="0"/>
              <a:t> et </a:t>
            </a:r>
            <a:r>
              <a:rPr lang="en-US" baseline="0" dirty="0" err="1"/>
              <a:t>l'expression</a:t>
            </a:r>
            <a:r>
              <a:rPr lang="en-US" baseline="0" dirty="0"/>
              <a:t> de genre </a:t>
            </a:r>
            <a:r>
              <a:rPr lang="en-US" baseline="0" dirty="0" err="1"/>
              <a:t>comme</a:t>
            </a:r>
            <a:r>
              <a:rPr lang="en-US" baseline="0" dirty="0"/>
              <a:t> motifs de discrimination </a:t>
            </a:r>
            <a:r>
              <a:rPr lang="en-US" baseline="0" dirty="0" err="1"/>
              <a:t>interdits</a:t>
            </a:r>
            <a:r>
              <a:rPr lang="en-US" baseline="0" dirty="0"/>
              <a:t> (</a:t>
            </a:r>
            <a:r>
              <a:rPr lang="en-US" baseline="0" dirty="0" err="1"/>
              <a:t>rejoignant</a:t>
            </a:r>
            <a:r>
              <a:rPr lang="en-US" baseline="0" dirty="0"/>
              <a:t> </a:t>
            </a:r>
            <a:r>
              <a:rPr lang="en-US" baseline="0" dirty="0" err="1"/>
              <a:t>l'orientation</a:t>
            </a:r>
            <a:r>
              <a:rPr lang="en-US" baseline="0" dirty="0"/>
              <a:t> </a:t>
            </a:r>
            <a:r>
              <a:rPr lang="en-US" baseline="0" dirty="0" err="1"/>
              <a:t>sexuelle</a:t>
            </a:r>
            <a:r>
              <a:rPr lang="en-US" baseline="0" dirty="0"/>
              <a:t>). </a:t>
            </a:r>
          </a:p>
          <a:p>
            <a:endParaRPr lang="en-US" baseline="0" dirty="0"/>
          </a:p>
          <a:p>
            <a:r>
              <a:rPr lang="en-US" baseline="0" dirty="0" err="1"/>
              <a:t>Tous</a:t>
            </a:r>
            <a:r>
              <a:rPr lang="en-US" baseline="0" dirty="0"/>
              <a:t> les </a:t>
            </a:r>
            <a:r>
              <a:rPr lang="en-US" baseline="0" dirty="0" err="1"/>
              <a:t>conseils</a:t>
            </a:r>
            <a:r>
              <a:rPr lang="en-US" baseline="0" dirty="0"/>
              <a:t> </a:t>
            </a:r>
            <a:r>
              <a:rPr lang="en-US" baseline="0" dirty="0" err="1"/>
              <a:t>scolaires</a:t>
            </a:r>
            <a:r>
              <a:rPr lang="en-US" baseline="0" dirty="0"/>
              <a:t> publics </a:t>
            </a:r>
            <a:r>
              <a:rPr lang="en-US" baseline="0" dirty="0" err="1"/>
              <a:t>étaient</a:t>
            </a:r>
            <a:r>
              <a:rPr lang="en-US" baseline="0" dirty="0"/>
              <a:t> déjà </a:t>
            </a:r>
            <a:r>
              <a:rPr lang="en-US" baseline="0" dirty="0" err="1"/>
              <a:t>tenus</a:t>
            </a:r>
            <a:r>
              <a:rPr lang="en-US" baseline="0" dirty="0"/>
              <a:t> de </a:t>
            </a:r>
            <a:r>
              <a:rPr lang="en-US" baseline="0" dirty="0" err="1"/>
              <a:t>lutter</a:t>
            </a:r>
            <a:r>
              <a:rPr lang="en-US" baseline="0" dirty="0"/>
              <a:t> </a:t>
            </a:r>
            <a:r>
              <a:rPr lang="en-US" baseline="0" dirty="0" err="1"/>
              <a:t>contre</a:t>
            </a:r>
            <a:r>
              <a:rPr lang="en-US" baseline="0" dirty="0"/>
              <a:t> </a:t>
            </a:r>
            <a:r>
              <a:rPr lang="en-US" baseline="0" dirty="0" err="1"/>
              <a:t>l'intimidation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ayant</a:t>
            </a:r>
            <a:r>
              <a:rPr lang="en-US" baseline="0" dirty="0"/>
              <a:t> des codes de </a:t>
            </a:r>
            <a:r>
              <a:rPr lang="en-US" baseline="0" dirty="0" err="1"/>
              <a:t>conduite</a:t>
            </a:r>
            <a:r>
              <a:rPr lang="en-US" baseline="0" dirty="0"/>
              <a:t> dans </a:t>
            </a:r>
            <a:r>
              <a:rPr lang="en-US" baseline="0" dirty="0" err="1"/>
              <a:t>leurs</a:t>
            </a:r>
            <a:r>
              <a:rPr lang="en-US" baseline="0" dirty="0"/>
              <a:t> écoles qui </a:t>
            </a:r>
            <a:r>
              <a:rPr lang="en-US" baseline="0" dirty="0" err="1"/>
              <a:t>articulent</a:t>
            </a:r>
            <a:r>
              <a:rPr lang="en-US" baseline="0" dirty="0"/>
              <a:t> </a:t>
            </a:r>
            <a:r>
              <a:rPr lang="en-US" baseline="0" dirty="0" err="1"/>
              <a:t>tous</a:t>
            </a:r>
            <a:r>
              <a:rPr lang="en-US" baseline="0" dirty="0"/>
              <a:t> les </a:t>
            </a:r>
            <a:r>
              <a:rPr lang="en-US" baseline="0" dirty="0" err="1"/>
              <a:t>domaines</a:t>
            </a:r>
            <a:r>
              <a:rPr lang="en-US" baseline="0" dirty="0"/>
              <a:t> protégés </a:t>
            </a:r>
            <a:r>
              <a:rPr lang="en-US" baseline="0" dirty="0" err="1"/>
              <a:t>contre</a:t>
            </a:r>
            <a:r>
              <a:rPr lang="en-US" baseline="0" dirty="0"/>
              <a:t> la discrimination dans </a:t>
            </a:r>
            <a:r>
              <a:rPr lang="en-US" i="1" baseline="0" dirty="0"/>
              <a:t>le Code des droits de la </a:t>
            </a:r>
            <a:r>
              <a:rPr lang="en-US" i="1" baseline="0" dirty="0" err="1"/>
              <a:t>personne</a:t>
            </a:r>
            <a:r>
              <a:rPr lang="en-US" i="1" baseline="0" dirty="0"/>
              <a:t> de la </a:t>
            </a:r>
            <a:r>
              <a:rPr lang="en-US" i="1" baseline="0" dirty="0" err="1"/>
              <a:t>Colombie-Britannique</a:t>
            </a:r>
            <a:r>
              <a:rPr lang="en-US" i="1" baseline="0" dirty="0"/>
              <a:t>, </a:t>
            </a:r>
            <a:r>
              <a:rPr lang="en-US" baseline="0" dirty="0"/>
              <a:t>y </a:t>
            </a:r>
            <a:r>
              <a:rPr lang="en-US" baseline="0" dirty="0" err="1"/>
              <a:t>compris</a:t>
            </a:r>
            <a:r>
              <a:rPr lang="en-US" baseline="0" dirty="0"/>
              <a:t> les </a:t>
            </a:r>
            <a:r>
              <a:rPr lang="en-US" baseline="0" dirty="0" err="1"/>
              <a:t>comportements</a:t>
            </a:r>
            <a:r>
              <a:rPr lang="en-US" baseline="0" dirty="0"/>
              <a:t> </a:t>
            </a:r>
            <a:r>
              <a:rPr lang="en-US" baseline="0" dirty="0" err="1"/>
              <a:t>acceptables</a:t>
            </a:r>
            <a:r>
              <a:rPr lang="en-US" baseline="0" dirty="0"/>
              <a:t> et </a:t>
            </a:r>
            <a:r>
              <a:rPr lang="en-US" baseline="0" dirty="0" err="1"/>
              <a:t>inacceptables</a:t>
            </a:r>
            <a:r>
              <a:rPr lang="en-US" baseline="0" dirty="0"/>
              <a:t> et les </a:t>
            </a:r>
            <a:r>
              <a:rPr lang="en-US" baseline="0" dirty="0" err="1"/>
              <a:t>conséquences</a:t>
            </a:r>
            <a:r>
              <a:rPr lang="en-US" baseline="0" dirty="0"/>
              <a:t>. </a:t>
            </a:r>
            <a:r>
              <a:rPr lang="en-US" baseline="0" dirty="0" err="1"/>
              <a:t>Ces</a:t>
            </a:r>
            <a:r>
              <a:rPr lang="en-US" baseline="0" dirty="0"/>
              <a:t> écoles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maintenant</a:t>
            </a:r>
            <a:r>
              <a:rPr lang="en-US" baseline="0" dirty="0"/>
              <a:t> tenues de </a:t>
            </a:r>
            <a:r>
              <a:rPr lang="en-US" baseline="0" dirty="0" err="1"/>
              <a:t>s'assurer</a:t>
            </a:r>
            <a:r>
              <a:rPr lang="en-US" baseline="0" dirty="0"/>
              <a:t> que </a:t>
            </a:r>
            <a:r>
              <a:rPr lang="en-US" baseline="0" dirty="0" err="1"/>
              <a:t>leurs</a:t>
            </a:r>
            <a:r>
              <a:rPr lang="en-US" baseline="0" dirty="0"/>
              <a:t> codes de </a:t>
            </a:r>
            <a:r>
              <a:rPr lang="en-US" baseline="0" dirty="0" err="1"/>
              <a:t>conduite</a:t>
            </a:r>
            <a:r>
              <a:rPr lang="en-US" baseline="0" dirty="0"/>
              <a:t> </a:t>
            </a:r>
            <a:r>
              <a:rPr lang="en-US" baseline="0" dirty="0" err="1"/>
              <a:t>incluent</a:t>
            </a:r>
            <a:r>
              <a:rPr lang="en-US" baseline="0" dirty="0"/>
              <a:t> les </a:t>
            </a:r>
            <a:r>
              <a:rPr lang="en-US" baseline="0" dirty="0" err="1"/>
              <a:t>comportements</a:t>
            </a:r>
            <a:r>
              <a:rPr lang="en-US" baseline="0" dirty="0"/>
              <a:t> et les </a:t>
            </a:r>
            <a:r>
              <a:rPr lang="en-US" baseline="0" dirty="0" err="1"/>
              <a:t>conséquences</a:t>
            </a:r>
            <a:r>
              <a:rPr lang="en-US" baseline="0" dirty="0"/>
              <a:t> </a:t>
            </a:r>
            <a:r>
              <a:rPr lang="en-US" baseline="0" dirty="0" err="1"/>
              <a:t>liés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l'OSIG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Les écoles </a:t>
            </a:r>
            <a:r>
              <a:rPr lang="en-US" baseline="0" dirty="0" err="1"/>
              <a:t>indépendantes</a:t>
            </a:r>
            <a:r>
              <a:rPr lang="en-US" baseline="0" dirty="0"/>
              <a:t> </a:t>
            </a:r>
            <a:r>
              <a:rPr lang="en-US" baseline="0" dirty="0" err="1"/>
              <a:t>doivent</a:t>
            </a:r>
            <a:r>
              <a:rPr lang="en-US" baseline="0" dirty="0"/>
              <a:t> </a:t>
            </a:r>
            <a:r>
              <a:rPr lang="en-US" baseline="0" dirty="0" err="1"/>
              <a:t>également</a:t>
            </a:r>
            <a:r>
              <a:rPr lang="en-US" baseline="0" dirty="0"/>
              <a:t> </a:t>
            </a:r>
            <a:r>
              <a:rPr lang="en-US" baseline="0" dirty="0" err="1"/>
              <a:t>mettre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jour </a:t>
            </a:r>
            <a:r>
              <a:rPr lang="en-US" baseline="0" dirty="0" err="1"/>
              <a:t>leurs</a:t>
            </a:r>
            <a:r>
              <a:rPr lang="en-US" baseline="0" dirty="0"/>
              <a:t> politiques de promotion de la </a:t>
            </a:r>
            <a:r>
              <a:rPr lang="en-US" baseline="0" dirty="0" err="1"/>
              <a:t>sécurité</a:t>
            </a:r>
            <a:r>
              <a:rPr lang="en-US" baseline="0" dirty="0"/>
              <a:t>, du respect et de </a:t>
            </a:r>
            <a:r>
              <a:rPr lang="en-US" baseline="0" dirty="0" err="1"/>
              <a:t>l'acceptation</a:t>
            </a:r>
            <a:r>
              <a:rPr lang="en-US" baseline="0" dirty="0"/>
              <a:t> de </a:t>
            </a:r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élève</a:t>
            </a:r>
            <a:r>
              <a:rPr lang="en-US" baseline="0" dirty="0"/>
              <a:t>, </a:t>
            </a:r>
            <a:r>
              <a:rPr lang="en-US" baseline="0" dirty="0" err="1"/>
              <a:t>leurs</a:t>
            </a:r>
            <a:r>
              <a:rPr lang="en-US" baseline="0" dirty="0"/>
              <a:t> politiques de </a:t>
            </a:r>
            <a:r>
              <a:rPr lang="en-US" baseline="0" dirty="0" err="1"/>
              <a:t>lutte</a:t>
            </a:r>
            <a:r>
              <a:rPr lang="en-US" baseline="0" dirty="0"/>
              <a:t> </a:t>
            </a:r>
            <a:r>
              <a:rPr lang="en-US" baseline="0" dirty="0" err="1"/>
              <a:t>contre</a:t>
            </a:r>
            <a:r>
              <a:rPr lang="en-US" baseline="0" dirty="0"/>
              <a:t> </a:t>
            </a:r>
            <a:r>
              <a:rPr lang="en-US" baseline="0" dirty="0" err="1"/>
              <a:t>l'intimidation</a:t>
            </a:r>
            <a:r>
              <a:rPr lang="en-US" baseline="0" dirty="0"/>
              <a:t> et le </a:t>
            </a:r>
            <a:r>
              <a:rPr lang="en-US" baseline="0" dirty="0" err="1"/>
              <a:t>harcèlement</a:t>
            </a:r>
            <a:r>
              <a:rPr lang="en-US" baseline="0" dirty="0"/>
              <a:t>, </a:t>
            </a:r>
            <a:r>
              <a:rPr lang="en-US" baseline="0" dirty="0" err="1"/>
              <a:t>ainsi</a:t>
            </a:r>
            <a:r>
              <a:rPr lang="en-US" baseline="0" dirty="0"/>
              <a:t> que </a:t>
            </a:r>
            <a:r>
              <a:rPr lang="en-US" baseline="0" dirty="0" err="1"/>
              <a:t>leurs</a:t>
            </a:r>
            <a:r>
              <a:rPr lang="en-US" baseline="0" dirty="0"/>
              <a:t> </a:t>
            </a:r>
            <a:r>
              <a:rPr lang="en-US" baseline="0" dirty="0" err="1"/>
              <a:t>programmes</a:t>
            </a:r>
            <a:r>
              <a:rPr lang="en-US" baseline="0" dirty="0"/>
              <a:t> </a:t>
            </a:r>
            <a:r>
              <a:rPr lang="en-US" baseline="0" dirty="0" err="1"/>
              <a:t>éducatifs</a:t>
            </a:r>
            <a:r>
              <a:rPr lang="en-US" baseline="0" dirty="0"/>
              <a:t> </a:t>
            </a:r>
            <a:r>
              <a:rPr lang="en-US" baseline="0" dirty="0" err="1"/>
              <a:t>traitant</a:t>
            </a:r>
            <a:r>
              <a:rPr lang="en-US" baseline="0" dirty="0"/>
              <a:t> de </a:t>
            </a:r>
            <a:r>
              <a:rPr lang="en-US" baseline="0" dirty="0" err="1"/>
              <a:t>ces</a:t>
            </a:r>
            <a:r>
              <a:rPr lang="en-US" baseline="0" dirty="0"/>
              <a:t>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12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 minute</a:t>
            </a:r>
          </a:p>
          <a:p>
            <a:endParaRPr lang="en-US" baseline="0" dirty="0"/>
          </a:p>
          <a:p>
            <a:r>
              <a:rPr lang="en-US" baseline="0" dirty="0" err="1"/>
              <a:t>Gabarit</a:t>
            </a:r>
            <a:r>
              <a:rPr lang="en-US" baseline="0" dirty="0"/>
              <a:t> de </a:t>
            </a:r>
            <a:r>
              <a:rPr lang="en-US" baseline="0" dirty="0" err="1"/>
              <a:t>texte</a:t>
            </a:r>
            <a:r>
              <a:rPr lang="en-US" baseline="0" dirty="0"/>
              <a:t> :</a:t>
            </a:r>
          </a:p>
          <a:p>
            <a:endParaRPr lang="en-US" baseline="0" dirty="0"/>
          </a:p>
          <a:p>
            <a:r>
              <a:rPr lang="en-US" baseline="0" dirty="0"/>
              <a:t>La recherche </a:t>
            </a:r>
            <a:r>
              <a:rPr lang="en-US" baseline="0" dirty="0" err="1"/>
              <a:t>montre</a:t>
            </a:r>
            <a:r>
              <a:rPr lang="en-US" baseline="0" dirty="0"/>
              <a:t> que la </a:t>
            </a:r>
            <a:r>
              <a:rPr lang="en-US" baseline="0" dirty="0" err="1"/>
              <a:t>création</a:t>
            </a:r>
            <a:r>
              <a:rPr lang="en-US" baseline="0" dirty="0"/>
              <a:t> </a:t>
            </a:r>
            <a:r>
              <a:rPr lang="en-US" baseline="0" dirty="0" err="1"/>
              <a:t>d'une</a:t>
            </a:r>
            <a:r>
              <a:rPr lang="en-US" baseline="0" dirty="0"/>
              <a:t> école inclusive </a:t>
            </a:r>
            <a:r>
              <a:rPr lang="en-US" baseline="0" dirty="0" err="1"/>
              <a:t>donne</a:t>
            </a:r>
            <a:r>
              <a:rPr lang="en-US" baseline="0" dirty="0"/>
              <a:t> de </a:t>
            </a:r>
            <a:r>
              <a:rPr lang="en-US" baseline="0" dirty="0" err="1"/>
              <a:t>meilleurs</a:t>
            </a:r>
            <a:r>
              <a:rPr lang="en-US" baseline="0" dirty="0"/>
              <a:t> </a:t>
            </a:r>
            <a:r>
              <a:rPr lang="en-US" baseline="0" dirty="0" err="1"/>
              <a:t>résultats</a:t>
            </a:r>
            <a:r>
              <a:rPr lang="en-US" baseline="0" dirty="0"/>
              <a:t> — </a:t>
            </a:r>
            <a:r>
              <a:rPr lang="en-US" baseline="0" dirty="0" err="1"/>
              <a:t>tant</a:t>
            </a:r>
            <a:r>
              <a:rPr lang="en-US" baseline="0" dirty="0"/>
              <a:t> sur le plan </a:t>
            </a:r>
            <a:r>
              <a:rPr lang="en-US" baseline="0" dirty="0" err="1"/>
              <a:t>scolaire</a:t>
            </a:r>
            <a:r>
              <a:rPr lang="en-US" baseline="0" dirty="0"/>
              <a:t> que social — pour </a:t>
            </a:r>
            <a:r>
              <a:rPr lang="en-US" baseline="0" dirty="0" err="1"/>
              <a:t>l’ensemble</a:t>
            </a:r>
            <a:r>
              <a:rPr lang="en-US" baseline="0" dirty="0"/>
              <a:t> des élèves.</a:t>
            </a:r>
          </a:p>
          <a:p>
            <a:endParaRPr lang="en-US" baseline="0" dirty="0"/>
          </a:p>
          <a:p>
            <a:r>
              <a:rPr lang="en-US" baseline="0" dirty="0"/>
              <a:t>Les </a:t>
            </a:r>
            <a:r>
              <a:rPr lang="en-US" baseline="0" dirty="0" err="1"/>
              <a:t>chiffres</a:t>
            </a:r>
            <a:r>
              <a:rPr lang="en-US" baseline="0" dirty="0"/>
              <a:t> </a:t>
            </a:r>
            <a:r>
              <a:rPr lang="en-US" baseline="0" dirty="0" err="1"/>
              <a:t>proviennent</a:t>
            </a:r>
            <a:r>
              <a:rPr lang="en-US" baseline="0" dirty="0"/>
              <a:t> de </a:t>
            </a:r>
            <a:r>
              <a:rPr lang="en-US" baseline="0" dirty="0" err="1"/>
              <a:t>l'école</a:t>
            </a:r>
            <a:r>
              <a:rPr lang="en-US" baseline="0" dirty="0"/>
              <a:t> </a:t>
            </a:r>
            <a:r>
              <a:rPr lang="en-US" baseline="0" dirty="0" err="1"/>
              <a:t>d'infirmières</a:t>
            </a:r>
            <a:r>
              <a:rPr lang="en-US" baseline="0" dirty="0"/>
              <a:t> de </a:t>
            </a:r>
            <a:r>
              <a:rPr lang="en-US" baseline="0" dirty="0" err="1"/>
              <a:t>l'UBC</a:t>
            </a:r>
            <a:r>
              <a:rPr lang="en-US" baseline="0" dirty="0"/>
              <a:t> et </a:t>
            </a:r>
            <a:r>
              <a:rPr lang="en-US" baseline="0" dirty="0" err="1"/>
              <a:t>d'Egale</a:t>
            </a:r>
            <a:r>
              <a:rPr lang="en-US" baseline="0" dirty="0"/>
              <a:t> Canada. 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Sources: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news.gov.bc.ca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/factsheets/sexual-orientation-and-gender-identity-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-in-schools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Saewyc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E., Poon C.,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Kovaleva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K.,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Tourand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J., &amp; Smith A. (2016). School-based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 to reduce health disparities among LGBTQ youth: Considering the evidence. Vancouver: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McCreary Centre Society &amp; Stigma and Resilience Among Vulnerable Youth Centre.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Saewyc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E., 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Konishi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C., Homma Y. &amp; Poon C.(2013) Population-level evaluation of school-based interventions to prevent problem substance abuse among gay, lesbian and bisexual adolescents in Canada. Vancouver: McCreary Centre Society &amp; School of Nursing, University of British Columbia.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dirty="0" err="1"/>
              <a:t>Saewyc</a:t>
            </a:r>
            <a:r>
              <a:rPr lang="en-CA" dirty="0"/>
              <a:t>, E., Wang, N., </a:t>
            </a:r>
            <a:r>
              <a:rPr lang="en-CA" dirty="0" err="1"/>
              <a:t>Chittenden</a:t>
            </a:r>
            <a:r>
              <a:rPr lang="en-CA" dirty="0"/>
              <a:t>, M., Murphy, A., &amp; The McCreary Centre Society (2006). Building Resilience in Vulnerable Youth. Vancouver, B.C.: The McCreary Centre Society. </a:t>
            </a: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ttps://egale.ca/backgrounder-lgbtq-youth-suicide/"/>
              </a:rPr>
              <a:t>https://egale.ca/backgrounder-lgbtq-youth-suicide/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9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 minute</a:t>
            </a:r>
          </a:p>
          <a:p>
            <a:endParaRPr lang="en-US" baseline="0" dirty="0"/>
          </a:p>
          <a:p>
            <a:r>
              <a:rPr lang="en-US" baseline="0" dirty="0" err="1"/>
              <a:t>Gabarit</a:t>
            </a:r>
            <a:r>
              <a:rPr lang="en-US" baseline="0" dirty="0"/>
              <a:t> de </a:t>
            </a:r>
            <a:r>
              <a:rPr lang="en-US" baseline="0" dirty="0" err="1"/>
              <a:t>texte</a:t>
            </a:r>
            <a:r>
              <a:rPr lang="en-US" baseline="0" dirty="0"/>
              <a:t> :</a:t>
            </a:r>
          </a:p>
          <a:p>
            <a:endParaRPr lang="en-US" baseline="0" dirty="0"/>
          </a:p>
          <a:p>
            <a:r>
              <a:rPr lang="en-US" baseline="0" dirty="0"/>
              <a:t>SOGI 1 2 3 </a:t>
            </a:r>
            <a:r>
              <a:rPr lang="en-US" baseline="0" dirty="0" err="1"/>
              <a:t>n'est</a:t>
            </a:r>
            <a:r>
              <a:rPr lang="en-US" baseline="0" dirty="0"/>
              <a:t> pas un </a:t>
            </a:r>
            <a:r>
              <a:rPr lang="en-US" baseline="0" dirty="0" err="1"/>
              <a:t>programme</a:t>
            </a:r>
            <a:r>
              <a:rPr lang="en-US" baseline="0" dirty="0"/>
              <a:t> </a:t>
            </a:r>
            <a:r>
              <a:rPr lang="en-US" baseline="0" dirty="0" err="1"/>
              <a:t>d'études</a:t>
            </a:r>
            <a:r>
              <a:rPr lang="en-US" baseline="0" dirty="0"/>
              <a:t>. SOGI 1 2 3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ressource</a:t>
            </a:r>
            <a:r>
              <a:rPr lang="en-US" baseline="0" dirty="0"/>
              <a:t> pour les membres du personnel enseignant </a:t>
            </a:r>
            <a:r>
              <a:rPr lang="en-US" baseline="0" dirty="0" err="1"/>
              <a:t>afin</a:t>
            </a:r>
            <a:r>
              <a:rPr lang="en-US" baseline="0" dirty="0"/>
              <a:t> de faire de </a:t>
            </a:r>
            <a:r>
              <a:rPr lang="en-US" baseline="0" dirty="0" err="1"/>
              <a:t>leurs</a:t>
            </a:r>
            <a:r>
              <a:rPr lang="en-US" baseline="0" dirty="0"/>
              <a:t> </a:t>
            </a:r>
            <a:r>
              <a:rPr lang="en-US" baseline="0" dirty="0" err="1"/>
              <a:t>conseils</a:t>
            </a:r>
            <a:r>
              <a:rPr lang="en-US" baseline="0" dirty="0"/>
              <a:t> </a:t>
            </a:r>
            <a:r>
              <a:rPr lang="en-US" baseline="0" dirty="0" err="1"/>
              <a:t>scolaires</a:t>
            </a:r>
            <a:r>
              <a:rPr lang="en-US" baseline="0" dirty="0"/>
              <a:t>, classes et écoles des </a:t>
            </a:r>
            <a:r>
              <a:rPr lang="en-US" baseline="0" dirty="0" err="1"/>
              <a:t>environnements</a:t>
            </a:r>
            <a:r>
              <a:rPr lang="en-US" baseline="0" dirty="0"/>
              <a:t> </a:t>
            </a:r>
            <a:r>
              <a:rPr lang="en-US" baseline="0" dirty="0" err="1"/>
              <a:t>inclusifs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matière </a:t>
            </a:r>
            <a:r>
              <a:rPr lang="en-US" baseline="0" dirty="0" err="1"/>
              <a:t>d’OSIG</a:t>
            </a:r>
            <a:r>
              <a:rPr lang="en-US" baseline="0" dirty="0"/>
              <a:t>. SOGI 1 2 3 rend les </a:t>
            </a:r>
            <a:r>
              <a:rPr lang="en-US" baseline="0" dirty="0" err="1"/>
              <a:t>ressources</a:t>
            </a:r>
            <a:r>
              <a:rPr lang="en-US" baseline="0" dirty="0"/>
              <a:t> </a:t>
            </a:r>
            <a:r>
              <a:rPr lang="en-US" baseline="0" dirty="0" err="1"/>
              <a:t>accessibles</a:t>
            </a:r>
            <a:r>
              <a:rPr lang="en-US" baseline="0" dirty="0"/>
              <a:t> dans </a:t>
            </a:r>
            <a:r>
              <a:rPr lang="en-US" baseline="0" dirty="0" err="1"/>
              <a:t>toute</a:t>
            </a:r>
            <a:r>
              <a:rPr lang="en-US" baseline="0" dirty="0"/>
              <a:t> la province. Les enseignant.e.s </a:t>
            </a:r>
            <a:r>
              <a:rPr lang="en-US" baseline="0" dirty="0" err="1"/>
              <a:t>peuvent</a:t>
            </a:r>
            <a:r>
              <a:rPr lang="en-US" baseline="0" dirty="0"/>
              <a:t> </a:t>
            </a:r>
            <a:r>
              <a:rPr lang="en-US" baseline="0" dirty="0" err="1"/>
              <a:t>choisir</a:t>
            </a:r>
            <a:r>
              <a:rPr lang="en-US" baseline="0" dirty="0"/>
              <a:t> les </a:t>
            </a:r>
            <a:r>
              <a:rPr lang="en-US" baseline="0" dirty="0" err="1"/>
              <a:t>ressources</a:t>
            </a:r>
            <a:r>
              <a:rPr lang="en-US" baseline="0" dirty="0"/>
              <a:t> de SOGI 1 2 3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utiliser</a:t>
            </a:r>
            <a:r>
              <a:rPr lang="en-US" baseline="0" dirty="0"/>
              <a:t> dans </a:t>
            </a:r>
            <a:r>
              <a:rPr lang="en-US" baseline="0" dirty="0" err="1"/>
              <a:t>leurs</a:t>
            </a:r>
            <a:r>
              <a:rPr lang="en-US" baseline="0" dirty="0"/>
              <a:t> salles de </a:t>
            </a:r>
            <a:r>
              <a:rPr lang="en-US" baseline="0" dirty="0" err="1"/>
              <a:t>classe</a:t>
            </a:r>
            <a:r>
              <a:rPr lang="en-US" baseline="0" dirty="0"/>
              <a:t> au moment qui </a:t>
            </a:r>
            <a:r>
              <a:rPr lang="en-US" baseline="0" dirty="0" err="1"/>
              <a:t>leur</a:t>
            </a:r>
            <a:r>
              <a:rPr lang="en-US" baseline="0" dirty="0"/>
              <a:t> </a:t>
            </a:r>
            <a:r>
              <a:rPr lang="en-US" baseline="0" dirty="0" err="1"/>
              <a:t>convient</a:t>
            </a:r>
            <a:r>
              <a:rPr lang="en-US" baseline="0" dirty="0"/>
              <a:t>. </a:t>
            </a: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0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bc.sogieducation.org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trois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SOGI 1 2 3.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Gabarit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SOGI 1 2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emprunte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nom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approche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volets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Lorsque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trois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SOGI 1 2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œuvre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les écoles, les parents, le personnel et les élèves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accueilli.e.s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1 : Les politiques: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scolaires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politique OSIG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énumère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10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éléments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compilés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travail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ministère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C.-B. Il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prouvé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politiques et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procédures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font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explicitement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référence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réduisent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discrimination,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idées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suicidaires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tentatives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suicide chez les élèves.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2 :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environnements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Fournit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conseils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d'intégrer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initiatives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l'échelle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environnement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environnements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d'apprentissage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inclusifs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mots et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extrascolaires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inclusives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matière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créent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accueillant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tout le monde.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SOGI 3 :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 personnel enseignant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la salle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page et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maternelle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12e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Des plans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leçon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portent sur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sujets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enseignent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 respect et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d'éducation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pédagogiques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refléter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liée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l’OSIG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la vie des élèves et dans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société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A1AD-1862-2B4B-934E-687FB0803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7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0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2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5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6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6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1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06FB-DEBD-49DC-8FCB-09BC3E77A8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36E38-D958-4418-AB51-52043866A0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1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tiff"/><Relationship Id="rId5" Type="http://schemas.openxmlformats.org/officeDocument/2006/relationships/image" Target="../media/image16.jpg"/><Relationship Id="rId10" Type="http://schemas.openxmlformats.org/officeDocument/2006/relationships/image" Target="../media/image21.tiff"/><Relationship Id="rId4" Type="http://schemas.openxmlformats.org/officeDocument/2006/relationships/image" Target="../media/image15.jpg"/><Relationship Id="rId9" Type="http://schemas.openxmlformats.org/officeDocument/2006/relationships/image" Target="../media/image2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DSARFjk7X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W5-BhcorOt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85220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086475"/>
            <a:ext cx="12192000" cy="7715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3" name="Rectangle 2"/>
          <p:cNvSpPr/>
          <p:nvPr/>
        </p:nvSpPr>
        <p:spPr>
          <a:xfrm>
            <a:off x="-28576" y="1462046"/>
            <a:ext cx="122062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Communauté</a:t>
            </a: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des parents</a:t>
            </a:r>
          </a:p>
          <a:p>
            <a:pPr algn="ctr"/>
            <a:r>
              <a:rPr lang="en-US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Introduction </a:t>
            </a:r>
            <a:r>
              <a:rPr lang="en-US" sz="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endParaRPr lang="en-US" sz="5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l’éducation</a:t>
            </a:r>
            <a:r>
              <a:rPr lang="en-US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OSIG-inclusive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8F8B77-F726-184A-8E75-A102127114DE}"/>
              </a:ext>
            </a:extLst>
          </p:cNvPr>
          <p:cNvGrpSpPr/>
          <p:nvPr/>
        </p:nvGrpSpPr>
        <p:grpSpPr>
          <a:xfrm>
            <a:off x="244521" y="4225836"/>
            <a:ext cx="8467497" cy="1385322"/>
            <a:chOff x="265326" y="3355123"/>
            <a:chExt cx="8467497" cy="13853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24B0C7-057B-5D4E-97C5-3D8D7DC4B7F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26" y="3355123"/>
              <a:ext cx="4212889" cy="10880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659091-8D00-B548-989F-BCB79A7EACF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980" y="3487690"/>
              <a:ext cx="3566843" cy="1252755"/>
            </a:xfrm>
            <a:prstGeom prst="rect">
              <a:avLst/>
            </a:prstGeom>
          </p:spPr>
        </p:pic>
      </p:grp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10E070-8278-8F41-82F1-C161AFBC9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776" y="4358403"/>
            <a:ext cx="2496299" cy="13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9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380" y="2590801"/>
            <a:ext cx="921675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Ajoutez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informations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ici</a:t>
            </a:r>
            <a:endParaRPr lang="en-US" sz="22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936" y="1300944"/>
            <a:ext cx="1029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L'éducation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integrant 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dans VOTRE ÉCOLE/CONSEIL SCOLAIRE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D7C22-2C31-5E40-8C29-0911641C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72" y="3291742"/>
            <a:ext cx="2378756" cy="2357968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3F1F82-5934-5E45-A0AE-F5ADA5051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901" y="782892"/>
            <a:ext cx="1035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L’harmonisation</a:t>
            </a:r>
            <a:r>
              <a:rPr lang="en-US" sz="3600" b="1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provinciale</a:t>
            </a:r>
            <a:endParaRPr lang="en-US" sz="3600" b="1" dirty="0">
              <a:solidFill>
                <a:srgbClr val="4141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5" name="Picture 4" descr="BCCPAC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4" y="3501818"/>
            <a:ext cx="3728900" cy="1065400"/>
          </a:xfrm>
          <a:prstGeom prst="rect">
            <a:avLst/>
          </a:prstGeom>
        </p:spPr>
      </p:pic>
      <p:pic>
        <p:nvPicPr>
          <p:cNvPr id="6" name="Picture 5" descr="BCPVPAhorizonta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r="22935"/>
          <a:stretch/>
        </p:blipFill>
        <p:spPr>
          <a:xfrm>
            <a:off x="7082762" y="1928264"/>
            <a:ext cx="2819868" cy="1598404"/>
          </a:xfrm>
          <a:prstGeom prst="rect">
            <a:avLst/>
          </a:prstGeom>
        </p:spPr>
      </p:pic>
      <p:pic>
        <p:nvPicPr>
          <p:cNvPr id="12" name="Picture 11" descr="BCSSA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16" y="5070772"/>
            <a:ext cx="2910542" cy="733552"/>
          </a:xfrm>
          <a:prstGeom prst="rect">
            <a:avLst/>
          </a:prstGeom>
        </p:spPr>
      </p:pic>
      <p:pic>
        <p:nvPicPr>
          <p:cNvPr id="13" name="Picture 12" descr="bctf100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4" y="2287393"/>
            <a:ext cx="3125928" cy="8919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482" y="4881583"/>
            <a:ext cx="3860358" cy="1106679"/>
          </a:xfrm>
          <a:prstGeom prst="rect">
            <a:avLst/>
          </a:prstGeom>
        </p:spPr>
      </p:pic>
      <p:pic>
        <p:nvPicPr>
          <p:cNvPr id="7" name="Picture 6" descr="bcid_h_rgb_p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88" y="1881699"/>
            <a:ext cx="3788849" cy="1461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34DA5-ABCA-EF40-AE18-BB85E91A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791" y="3090333"/>
            <a:ext cx="1766645" cy="1766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971F1-F972-5146-8B5C-A3BFDC64B9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9739"/>
          <a:stretch/>
        </p:blipFill>
        <p:spPr>
          <a:xfrm>
            <a:off x="6300668" y="3537646"/>
            <a:ext cx="1463797" cy="11848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3D2727-30C6-874B-89FB-4B43D78AE7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685" y="4980227"/>
            <a:ext cx="3204514" cy="909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8CEED3-76CE-0146-BBA7-1580966594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677"/>
          <a:stretch/>
        </p:blipFill>
        <p:spPr>
          <a:xfrm>
            <a:off x="7489196" y="3551298"/>
            <a:ext cx="4592536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C941E-70B3-EE4B-9A5B-B2412D6ABB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9325" y="1928264"/>
            <a:ext cx="1682161" cy="1682161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E2C13E-52E6-8143-A214-4B9C234BD6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ABBF07-9B08-F844-AF8D-1BD96353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15A45D-05CE-314D-ADB9-FA2CDB40664D}"/>
              </a:ext>
            </a:extLst>
          </p:cNvPr>
          <p:cNvSpPr/>
          <p:nvPr/>
        </p:nvSpPr>
        <p:spPr>
          <a:xfrm>
            <a:off x="556104" y="1551666"/>
            <a:ext cx="10757062" cy="3555251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L'éducation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inclusive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matière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d’OSIG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fournit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un 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MIROIR</a:t>
            </a:r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qui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permet</a:t>
            </a:r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chaque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élève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et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famille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de se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voir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l’école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et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une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7030A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FENÊTRE</a:t>
            </a:r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qui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permet</a:t>
            </a:r>
            <a:r>
              <a:rPr lang="en-US" sz="3000" dirty="0">
                <a:solidFill>
                  <a:schemeClr val="accent2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l’ensemble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des élèves de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voir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la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diversité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dans la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société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générale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83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06" y="596251"/>
            <a:ext cx="10358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A quoi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peut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ressembler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l'éducation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intégrant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l'OSIG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BBB32E-CFC9-7941-B10E-DA00A725D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916561"/>
              </p:ext>
            </p:extLst>
          </p:nvPr>
        </p:nvGraphicFramePr>
        <p:xfrm>
          <a:off x="1485536" y="1877858"/>
          <a:ext cx="10116298" cy="451535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55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736">
                <a:tc>
                  <a:txBody>
                    <a:bodyPr/>
                    <a:lstStyle/>
                    <a:p>
                      <a:endParaRPr lang="en-US" sz="2200" b="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687" marB="4568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Orientation </a:t>
                      </a:r>
                      <a:r>
                        <a:rPr lang="en-US" sz="2200" b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sexuelle</a:t>
                      </a:r>
                      <a:r>
                        <a:rPr lang="en-US" sz="2200" b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(OS)</a:t>
                      </a:r>
                    </a:p>
                  </a:txBody>
                  <a:tcPr marL="91450" marR="91450" marT="45687" marB="45687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Identité</a:t>
                      </a:r>
                      <a:r>
                        <a:rPr lang="en-US" sz="2200" b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genre (IG)</a:t>
                      </a:r>
                    </a:p>
                  </a:txBody>
                  <a:tcPr marL="91450" marR="91450" marT="45687" marB="45687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749">
                <a:tc>
                  <a:txBody>
                    <a:bodyPr/>
                    <a:lstStyle/>
                    <a:p>
                      <a:r>
                        <a:rPr lang="en-US" sz="22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Primaire</a:t>
                      </a:r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Intermédiaire</a:t>
                      </a:r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r>
                        <a:rPr lang="en-US" sz="22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Secondaire</a:t>
                      </a:r>
                      <a:endParaRPr lang="en-US" sz="22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687" marB="45687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bg1">
                            <a:lumMod val="65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Diversité</a:t>
                      </a: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 </a:t>
                      </a: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familles</a:t>
                      </a:r>
                      <a:endParaRPr lang="en-US" sz="20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Familles</a:t>
                      </a: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homoparentales</a:t>
                      </a:r>
                      <a:endParaRPr lang="en-US" sz="20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Bons</a:t>
                      </a: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usages du mot "gai” 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Droits de la </a:t>
                      </a: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personne</a:t>
                      </a: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+ et 2SLGBT+ au Canada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Droits 2SLGBT+ dans le monde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Discrimination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Contributions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Expression </a:t>
                      </a: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artistique</a:t>
                      </a:r>
                      <a:endParaRPr lang="en-US" sz="20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200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Politique, Droit, </a:t>
                      </a:r>
                      <a:r>
                        <a:rPr lang="en-US" sz="200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Littérature</a:t>
                      </a:r>
                      <a:endParaRPr lang="en-US" sz="20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687" marB="45687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Stéréotypes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 genre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Qu'est-ce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que le genre?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Histoire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des trans, droits de la </a:t>
                      </a: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personne</a:t>
                      </a:r>
                      <a:endParaRPr lang="en-US" sz="2000" baseline="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Droits des </a:t>
                      </a: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transgenres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dans le monde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Différence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entre le genre et la </a:t>
                      </a: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sexualité</a:t>
                      </a:r>
                      <a:endParaRPr lang="en-US" sz="2000" baseline="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Discrimination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Contributions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Expression </a:t>
                      </a: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artistique</a:t>
                      </a:r>
                      <a:endParaRPr lang="en-US" sz="2000" baseline="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Politique, Droit, </a:t>
                      </a:r>
                      <a:r>
                        <a:rPr lang="en-US" sz="2000" baseline="0" dirty="0" err="1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Littérature</a:t>
                      </a:r>
                      <a:r>
                        <a:rPr lang="en-US" sz="2000" baseline="0" dirty="0">
                          <a:solidFill>
                            <a:srgbClr val="595959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595959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50" marR="91450" marT="45687" marB="45687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Down Arrow 12">
            <a:extLst>
              <a:ext uri="{FF2B5EF4-FFF2-40B4-BE49-F238E27FC236}">
                <a16:creationId xmlns:a16="http://schemas.microsoft.com/office/drawing/2014/main" id="{E594DB71-1C04-0A4E-9B39-7435C2086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21" y="1810648"/>
            <a:ext cx="647601" cy="3864970"/>
          </a:xfrm>
          <a:prstGeom prst="downArrow">
            <a:avLst>
              <a:gd name="adj1" fmla="val 50000"/>
              <a:gd name="adj2" fmla="val 50078"/>
            </a:avLst>
          </a:prstGeom>
          <a:gradFill flip="none" rotWithShape="1">
            <a:gsLst>
              <a:gs pos="70000">
                <a:srgbClr val="914DA4"/>
              </a:gs>
              <a:gs pos="0">
                <a:srgbClr val="5B9BD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FDC826-F8A1-4B4C-B320-4EFFFCC4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7" y="243192"/>
            <a:ext cx="1018040" cy="5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8614" y="683970"/>
            <a:ext cx="1035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SOGI 1 2 3 dans les classes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élémentaires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24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Les </a:t>
            </a:r>
            <a:r>
              <a:rPr lang="en-US" sz="24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gabarits</a:t>
            </a:r>
            <a:r>
              <a:rPr lang="en-US" sz="24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de plans de </a:t>
            </a:r>
            <a:r>
              <a:rPr lang="en-US" sz="24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leçon</a:t>
            </a:r>
            <a:endParaRPr lang="en-US" sz="2400" dirty="0">
              <a:solidFill>
                <a:srgbClr val="4141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0F9D4-8C10-DF4F-8F94-CA3980FEA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36" t="41166" r="25396" b="30777"/>
          <a:stretch/>
        </p:blipFill>
        <p:spPr>
          <a:xfrm>
            <a:off x="946689" y="1809500"/>
            <a:ext cx="5513435" cy="1931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BDD9E-0704-7B47-8184-F732A5A9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17" t="68409" r="25677" b="1666"/>
          <a:stretch/>
        </p:blipFill>
        <p:spPr>
          <a:xfrm>
            <a:off x="1048614" y="3874013"/>
            <a:ext cx="5513436" cy="2134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5456A9-E626-B749-8C5A-325D30340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73" y="2316870"/>
            <a:ext cx="1778927" cy="213471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D7E133-7F8F-AA46-ABAE-A8481F087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67" y="243193"/>
            <a:ext cx="1057702" cy="5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4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06" y="586921"/>
            <a:ext cx="10358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SOGI 1 2 3 dans les classes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secondaires</a:t>
            </a:r>
            <a:endParaRPr lang="en-US" sz="3600" dirty="0">
              <a:solidFill>
                <a:srgbClr val="41414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Les </a:t>
            </a:r>
            <a:r>
              <a:rPr lang="en-US" sz="24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gabarits</a:t>
            </a:r>
            <a:r>
              <a:rPr lang="en-US" sz="24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de plans de </a:t>
            </a:r>
            <a:r>
              <a:rPr lang="en-US" sz="24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leçon</a:t>
            </a:r>
            <a:endParaRPr lang="en-US" sz="2400" dirty="0">
              <a:solidFill>
                <a:srgbClr val="4141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5456A9-E626-B749-8C5A-325D3034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54" y="2239691"/>
            <a:ext cx="2215246" cy="265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F1D3D-B9A7-0C4D-9613-CBD42F139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1" t="25671" r="25463" b="14446"/>
          <a:stretch/>
        </p:blipFill>
        <p:spPr>
          <a:xfrm>
            <a:off x="2936652" y="1544881"/>
            <a:ext cx="6090117" cy="462291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6C9E32-216E-7840-83E0-D87B633CF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67" y="243192"/>
            <a:ext cx="1018040" cy="5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6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1401" y="1124155"/>
            <a:ext cx="1035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Les GSAs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5456A9-E626-B749-8C5A-325D3034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254" y="2239691"/>
            <a:ext cx="2215246" cy="2658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DD72C-F4D9-1541-A0EA-4C714335FBA2}"/>
              </a:ext>
            </a:extLst>
          </p:cNvPr>
          <p:cNvSpPr txBox="1"/>
          <p:nvPr/>
        </p:nvSpPr>
        <p:spPr>
          <a:xfrm>
            <a:off x="824753" y="2408258"/>
            <a:ext cx="87875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L'acronyme</a:t>
            </a:r>
            <a:r>
              <a:rPr lang="en-US" sz="2400" dirty="0"/>
              <a:t> GSA </a:t>
            </a:r>
            <a:r>
              <a:rPr lang="en-US" sz="2400" dirty="0" err="1"/>
              <a:t>signifie</a:t>
            </a:r>
            <a:r>
              <a:rPr lang="en-US" sz="2400" dirty="0"/>
              <a:t> </a:t>
            </a:r>
            <a:r>
              <a:rPr lang="en-US" sz="2400" dirty="0" err="1"/>
              <a:t>généralement</a:t>
            </a:r>
            <a:r>
              <a:rPr lang="en-US" sz="2400" dirty="0"/>
              <a:t> </a:t>
            </a:r>
            <a:r>
              <a:rPr lang="en-US" sz="2400" i="1" dirty="0"/>
              <a:t>Gender-Sexuality Alliance </a:t>
            </a:r>
            <a:r>
              <a:rPr lang="en-US" sz="2400" dirty="0"/>
              <a:t>(Alliance de genre et de </a:t>
            </a:r>
            <a:r>
              <a:rPr lang="en-US" sz="2400" dirty="0" err="1"/>
              <a:t>sexualité</a:t>
            </a:r>
            <a:r>
              <a:rPr lang="en-US" sz="2400" dirty="0"/>
              <a:t>.)</a:t>
            </a:r>
          </a:p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Les GSA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soutien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 les pairs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gérés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 les élèves et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soutenus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 le personnel 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l'école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favorisent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environnement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sûr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les élèves. </a:t>
            </a:r>
            <a:r>
              <a:rPr lang="en-US" sz="2400" dirty="0"/>
              <a:t>Il </a:t>
            </a:r>
            <a:r>
              <a:rPr lang="en-US" sz="2400" dirty="0" err="1"/>
              <a:t>existe</a:t>
            </a:r>
            <a:r>
              <a:rPr lang="en-US" sz="2400" dirty="0"/>
              <a:t> de </a:t>
            </a:r>
            <a:r>
              <a:rPr lang="en-US" sz="2400" dirty="0" err="1"/>
              <a:t>nombreux</a:t>
            </a:r>
            <a:r>
              <a:rPr lang="en-US" sz="2400" dirty="0"/>
              <a:t> </a:t>
            </a:r>
            <a:r>
              <a:rPr lang="en-US" sz="2400" dirty="0" err="1"/>
              <a:t>autres</a:t>
            </a:r>
            <a:r>
              <a:rPr lang="en-US" sz="2400" dirty="0"/>
              <a:t> </a:t>
            </a:r>
            <a:r>
              <a:rPr lang="en-US" sz="2400" dirty="0" err="1"/>
              <a:t>noms</a:t>
            </a:r>
            <a:r>
              <a:rPr lang="en-US" sz="2400" dirty="0"/>
              <a:t> </a:t>
            </a:r>
            <a:r>
              <a:rPr lang="en-US" sz="2400" dirty="0" err="1"/>
              <a:t>qu'une</a:t>
            </a:r>
            <a:r>
              <a:rPr lang="en-US" sz="2400" dirty="0"/>
              <a:t> école </a:t>
            </a:r>
            <a:r>
              <a:rPr lang="en-US" sz="2400" dirty="0" err="1"/>
              <a:t>peut</a:t>
            </a:r>
            <a:r>
              <a:rPr lang="en-US" sz="2400" dirty="0"/>
              <a:t> </a:t>
            </a:r>
            <a:r>
              <a:rPr lang="en-US" sz="2400" dirty="0" err="1"/>
              <a:t>utiliser</a:t>
            </a:r>
            <a:r>
              <a:rPr lang="en-US" sz="2400" dirty="0"/>
              <a:t>.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919FAC-00CC-7C41-8283-3931B1777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29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489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592" y="1657625"/>
            <a:ext cx="1121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vidéos-ressources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de SOGI 1 2 3 </a:t>
            </a:r>
          </a:p>
          <a:p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conçues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les parents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3" name="Rectangle 2"/>
          <p:cNvSpPr/>
          <p:nvPr/>
        </p:nvSpPr>
        <p:spPr>
          <a:xfrm>
            <a:off x="924592" y="3167631"/>
            <a:ext cx="823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Classes élémentaires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Classes secondaires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9613900" y="2888245"/>
            <a:ext cx="1375229" cy="2155371"/>
          </a:xfrm>
          <a:prstGeom prst="chevron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34D037-D86E-2849-9777-6F027779F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565" y="3042997"/>
            <a:ext cx="75991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Partagez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valeurs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d'acceptation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de respect. </a:t>
            </a:r>
          </a:p>
          <a:p>
            <a:r>
              <a:rPr lang="en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Exprimez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curiosité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apprenez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connaître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sujets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liés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l'OSIG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avec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enfant.</a:t>
            </a:r>
          </a:p>
          <a:p>
            <a:r>
              <a:rPr lang="en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Ouvrez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la conversation.</a:t>
            </a:r>
          </a:p>
          <a:p>
            <a:r>
              <a:rPr lang="en-CA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Addressez-vous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au personnel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enseignant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enfant.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565" y="2185734"/>
            <a:ext cx="104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pouvez-vous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 faire chez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vous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31DBB-206E-FF45-94C6-9754D5660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97" t="15854" r="33384" b="1237"/>
          <a:stretch/>
        </p:blipFill>
        <p:spPr>
          <a:xfrm>
            <a:off x="8205687" y="596251"/>
            <a:ext cx="3645074" cy="5571548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48F4B4-13C3-044F-838F-41F03A887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2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6564" y="3042997"/>
            <a:ext cx="110116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enfant fait son 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coming out 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pensez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enfant se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questionne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sur son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identité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genre)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enfant se pose des questions sur le genre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sexualité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communautaires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: PFLAG, Trans Care BC,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groupes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soutien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pour les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565" y="2185734"/>
            <a:ext cx="104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pouvez-vous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 faire chez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vous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48F4B4-13C3-044F-838F-41F03A887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5C5E-6C67-004D-A935-3253301E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779157"/>
            <a:ext cx="9961179" cy="6804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La </a:t>
            </a:r>
            <a:r>
              <a:rPr lang="en-US" b="1" dirty="0" err="1">
                <a:latin typeface="+mn-lt"/>
              </a:rPr>
              <a:t>Fondation</a:t>
            </a:r>
            <a:r>
              <a:rPr lang="en-US" b="1" dirty="0">
                <a:latin typeface="+mn-lt"/>
              </a:rPr>
              <a:t> ARC et SOGI 1 2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15595-E327-354F-9094-2A1322BB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704" y="6079544"/>
            <a:ext cx="713054" cy="7743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BF9022-2CCD-F34A-9833-6F002D2C8962}"/>
              </a:ext>
            </a:extLst>
          </p:cNvPr>
          <p:cNvSpPr/>
          <p:nvPr/>
        </p:nvSpPr>
        <p:spPr>
          <a:xfrm>
            <a:off x="0" y="6078843"/>
            <a:ext cx="10653906" cy="781847"/>
          </a:xfrm>
          <a:prstGeom prst="rect">
            <a:avLst/>
          </a:prstGeom>
          <a:solidFill>
            <a:srgbClr val="41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C89B9-2579-444B-978A-54C62E738384}"/>
              </a:ext>
            </a:extLst>
          </p:cNvPr>
          <p:cNvSpPr txBox="1"/>
          <p:nvPr/>
        </p:nvSpPr>
        <p:spPr>
          <a:xfrm>
            <a:off x="1447" y="6282067"/>
            <a:ext cx="355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endParaRPr lang="en-US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0EC6B6-FE48-5447-8456-74E9FA19F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34" y="6113362"/>
            <a:ext cx="674792" cy="690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307BA6-FE3E-9E47-8290-D984FEFCB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r="1" b="84252"/>
          <a:stretch/>
        </p:blipFill>
        <p:spPr>
          <a:xfrm rot="10800000">
            <a:off x="10515861" y="-1217"/>
            <a:ext cx="1686897" cy="2867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178DC1-EC4B-0441-BF7E-4E6425797435}"/>
              </a:ext>
            </a:extLst>
          </p:cNvPr>
          <p:cNvSpPr/>
          <p:nvPr/>
        </p:nvSpPr>
        <p:spPr>
          <a:xfrm>
            <a:off x="-2" y="-2153"/>
            <a:ext cx="10515863" cy="286757"/>
          </a:xfrm>
          <a:prstGeom prst="rect">
            <a:avLst/>
          </a:prstGeom>
          <a:solidFill>
            <a:srgbClr val="41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E2F204-47AD-8546-8A61-2040B0781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72" b="25237"/>
          <a:stretch/>
        </p:blipFill>
        <p:spPr>
          <a:xfrm>
            <a:off x="836477" y="2223247"/>
            <a:ext cx="9405936" cy="33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40317"/>
            <a:ext cx="12192000" cy="3143686"/>
          </a:xfrm>
          <a:prstGeom prst="rect">
            <a:avLst/>
          </a:prstGeom>
          <a:solidFill>
            <a:srgbClr val="489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853" y="1923841"/>
            <a:ext cx="10781253" cy="222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lnSpc>
                <a:spcPct val="110000"/>
              </a:lnSpc>
              <a:defRPr/>
            </a:pP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Les enfants </a:t>
            </a:r>
            <a:r>
              <a:rPr lang="en-US" sz="40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ont</a:t>
            </a: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des questions.</a:t>
            </a:r>
          </a:p>
          <a:p>
            <a:pPr marL="457200" lvl="0" indent="-457200" algn="ctr">
              <a:lnSpc>
                <a:spcPct val="110000"/>
              </a:lnSpc>
              <a:defRPr/>
            </a:pP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Laissez libre </a:t>
            </a:r>
            <a:r>
              <a:rPr lang="en-US" sz="40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cours</a:t>
            </a: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votre</a:t>
            </a: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curiosité</a:t>
            </a:r>
            <a:r>
              <a:rPr lang="en-US" sz="40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ensemble</a:t>
            </a:r>
          </a:p>
          <a:p>
            <a:pPr marL="457200" lvl="0" indent="-457200" algn="ctr">
              <a:lnSpc>
                <a:spcPct val="110000"/>
              </a:lnSpc>
              <a:defRPr/>
            </a:pPr>
            <a:r>
              <a:rPr lang="en-US" sz="5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Visitez</a:t>
            </a:r>
            <a:r>
              <a:rPr lang="en-US" sz="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/parents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B48AE3-A9ED-EB4E-8F51-64458D242B2A}"/>
              </a:ext>
            </a:extLst>
          </p:cNvPr>
          <p:cNvSpPr txBox="1"/>
          <p:nvPr/>
        </p:nvSpPr>
        <p:spPr>
          <a:xfrm>
            <a:off x="2446864" y="786230"/>
            <a:ext cx="1042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pouvez-vous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 faire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à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 la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cs typeface="Arial" charset="0"/>
              </a:rPr>
              <a:t>maison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cs typeface="Arial" charset="0"/>
              </a:rPr>
              <a:t>?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0FB049-FDCD-804A-A2B0-3974B8E3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6FFA59-AD8B-E54C-AF82-97722E492349}"/>
              </a:ext>
            </a:extLst>
          </p:cNvPr>
          <p:cNvGrpSpPr/>
          <p:nvPr/>
        </p:nvGrpSpPr>
        <p:grpSpPr>
          <a:xfrm>
            <a:off x="429449" y="3790864"/>
            <a:ext cx="8467497" cy="1385322"/>
            <a:chOff x="265326" y="3355123"/>
            <a:chExt cx="8467497" cy="13853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CCF285-5FF2-EE49-8072-148F320BA62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26" y="3355123"/>
              <a:ext cx="4212889" cy="10880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6DAB43-397F-9C45-A263-A7B5D384104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980" y="3487690"/>
              <a:ext cx="3566843" cy="125275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E5EF66-8707-1445-B40A-C7B5D546416E}"/>
              </a:ext>
            </a:extLst>
          </p:cNvPr>
          <p:cNvSpPr txBox="1"/>
          <p:nvPr/>
        </p:nvSpPr>
        <p:spPr>
          <a:xfrm>
            <a:off x="1547446" y="1737112"/>
            <a:ext cx="9097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reconnaissons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soutien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financier de la province de la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Colombie-Britannique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l'intermédiaire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ministère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l'Éducation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CA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Partenaires</a:t>
            </a:r>
            <a:r>
              <a:rPr lang="en-CA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collaboration :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3E35A0-AB73-6446-9A01-A037B281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199" y="3983881"/>
            <a:ext cx="2155159" cy="11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5C5E-6C67-004D-A935-3253301E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779157"/>
            <a:ext cx="9961179" cy="6804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15595-E327-354F-9094-2A1322BB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704" y="6079544"/>
            <a:ext cx="713054" cy="7743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BF9022-2CCD-F34A-9833-6F002D2C8962}"/>
              </a:ext>
            </a:extLst>
          </p:cNvPr>
          <p:cNvSpPr/>
          <p:nvPr/>
        </p:nvSpPr>
        <p:spPr>
          <a:xfrm>
            <a:off x="0" y="6078843"/>
            <a:ext cx="10653906" cy="781847"/>
          </a:xfrm>
          <a:prstGeom prst="rect">
            <a:avLst/>
          </a:prstGeom>
          <a:solidFill>
            <a:srgbClr val="41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C89B9-2579-444B-978A-54C62E738384}"/>
              </a:ext>
            </a:extLst>
          </p:cNvPr>
          <p:cNvSpPr txBox="1"/>
          <p:nvPr/>
        </p:nvSpPr>
        <p:spPr>
          <a:xfrm>
            <a:off x="1447" y="6282067"/>
            <a:ext cx="355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endParaRPr lang="en-US" spc="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0EC6B6-FE48-5447-8456-74E9FA19F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034" y="6113362"/>
            <a:ext cx="674792" cy="690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307BA6-FE3E-9E47-8290-D984FEFCB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r="1" b="84252"/>
          <a:stretch/>
        </p:blipFill>
        <p:spPr>
          <a:xfrm rot="10800000">
            <a:off x="10515861" y="-1217"/>
            <a:ext cx="1686897" cy="2867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178DC1-EC4B-0441-BF7E-4E6425797435}"/>
              </a:ext>
            </a:extLst>
          </p:cNvPr>
          <p:cNvSpPr/>
          <p:nvPr/>
        </p:nvSpPr>
        <p:spPr>
          <a:xfrm>
            <a:off x="-2" y="-2153"/>
            <a:ext cx="10515863" cy="286757"/>
          </a:xfrm>
          <a:prstGeom prst="rect">
            <a:avLst/>
          </a:prstGeom>
          <a:solidFill>
            <a:srgbClr val="41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3E574-E37F-2C42-B1E9-8FA2DB9BC1D1}"/>
              </a:ext>
            </a:extLst>
          </p:cNvPr>
          <p:cNvSpPr txBox="1"/>
          <p:nvPr/>
        </p:nvSpPr>
        <p:spPr>
          <a:xfrm>
            <a:off x="1381478" y="2660951"/>
            <a:ext cx="8764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9372" y="1549186"/>
            <a:ext cx="1072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Qu’est-ce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c’est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Ou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la “SOGI”?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CB8DC-BF0F-DC45-8E81-D60B05EFA762}"/>
              </a:ext>
            </a:extLst>
          </p:cNvPr>
          <p:cNvSpPr txBox="1"/>
          <p:nvPr/>
        </p:nvSpPr>
        <p:spPr>
          <a:xfrm>
            <a:off x="1381478" y="2660951"/>
            <a:ext cx="87643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L’OSIG (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anglais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, SOGI) 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acronyme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signifie</a:t>
            </a: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orientation </a:t>
            </a:r>
            <a:r>
              <a:rPr lang="en-CA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sexuelle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identité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 de genre.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C’est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différent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l’acronyme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LGBTQ+</a:t>
            </a:r>
          </a:p>
          <a:p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esbienne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ai,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isexuel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ransgenre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ueer,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ispirituel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,+.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67FFBE-2DBC-F64F-8F0C-89B78500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91599-E405-6441-BBEF-534701D2A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861" y="1130689"/>
            <a:ext cx="3361980" cy="45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36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06" y="1475863"/>
            <a:ext cx="10722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Qu’est-ce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c’est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l’éducation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inclusive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matière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d'OSIG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endParaRPr lang="en-US" sz="3600" dirty="0">
              <a:solidFill>
                <a:srgbClr val="41414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28D79-37ED-BF45-9701-5A0C340E153F}"/>
              </a:ext>
            </a:extLst>
          </p:cNvPr>
          <p:cNvSpPr txBox="1"/>
          <p:nvPr/>
        </p:nvSpPr>
        <p:spPr>
          <a:xfrm>
            <a:off x="24765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38220-0E4D-8F4A-B086-3A3958B34D12}"/>
              </a:ext>
            </a:extLst>
          </p:cNvPr>
          <p:cNvSpPr txBox="1"/>
          <p:nvPr/>
        </p:nvSpPr>
        <p:spPr>
          <a:xfrm>
            <a:off x="1243706" y="2318266"/>
            <a:ext cx="87643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L’éducation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OSIG-inclusive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sensibilise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accueille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élèves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orientations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sexuelles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identités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genre et structures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familiales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L’éducation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inclusive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matière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d'OSIG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inclut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des conversations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classe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sur la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diversité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tout moment. Il ne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s'agit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d’un curriculum,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CA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d'un plan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cours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B1F40-13FB-2946-96E6-0AC98DFD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2" y="3356742"/>
            <a:ext cx="2127668" cy="2305859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3BCBAD-2FD1-0147-A182-C13366D26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98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06" y="1171063"/>
            <a:ext cx="1072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Pourquoi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l’éducation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inclusive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matière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d'OSIG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est-elle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importante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C.-B.?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28D79-37ED-BF45-9701-5A0C340E153F}"/>
              </a:ext>
            </a:extLst>
          </p:cNvPr>
          <p:cNvSpPr txBox="1"/>
          <p:nvPr/>
        </p:nvSpPr>
        <p:spPr>
          <a:xfrm>
            <a:off x="24765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38220-0E4D-8F4A-B086-3A3958B34D12}"/>
              </a:ext>
            </a:extLst>
          </p:cNvPr>
          <p:cNvSpPr txBox="1"/>
          <p:nvPr/>
        </p:nvSpPr>
        <p:spPr>
          <a:xfrm>
            <a:off x="1243706" y="2375746"/>
            <a:ext cx="83524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2016: la modification du 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Code des droits de la </a:t>
            </a:r>
            <a:r>
              <a:rPr lang="en-CA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personne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CA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Colombie-Britannique</a:t>
            </a:r>
            <a:r>
              <a:rPr lang="en-CA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ajoute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l'identité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l'expression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genre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motifs de discrimination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interdits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rejoignant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l'orientation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sexuelle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2016: La directive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ministérielle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exige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écoles (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publiques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indépendantes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fassent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référence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l'orientation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sexuelle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l'identité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genre dans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politiques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codes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conduite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B1F40-13FB-2946-96E6-0AC98DFD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2" y="3356742"/>
            <a:ext cx="2127668" cy="230585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A31680-AFCC-1142-B24F-86E0C0C80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0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3706" y="729577"/>
            <a:ext cx="10295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Pourquoi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l’éducation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inclusive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matière de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l'OSIG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est-elle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importante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C.-B. 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28D79-37ED-BF45-9701-5A0C340E153F}"/>
              </a:ext>
            </a:extLst>
          </p:cNvPr>
          <p:cNvSpPr txBox="1"/>
          <p:nvPr/>
        </p:nvSpPr>
        <p:spPr>
          <a:xfrm>
            <a:off x="24765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38220-0E4D-8F4A-B086-3A3958B34D12}"/>
              </a:ext>
            </a:extLst>
          </p:cNvPr>
          <p:cNvSpPr txBox="1"/>
          <p:nvPr/>
        </p:nvSpPr>
        <p:spPr>
          <a:xfrm>
            <a:off x="1243706" y="1700676"/>
            <a:ext cx="877883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70 % des élèves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déclarent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entendre des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insultes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homophobes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telles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que "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c'est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tellement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gai !"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jours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l'école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chiffres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pareils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identités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 GSA (alliances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homosexuelles-hétérosexuelles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et les politiques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scolaires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integrant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l’OSIG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liées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meilleurs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scolaires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diminution des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comportements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négatifs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seulement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pour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2SLGBTQ+,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Presque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indicateurs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santé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mentale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compris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de suicide,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élevés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pour les élèves 2SLGBTQ+ que pour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ayant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orientation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hétérosexuelle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et encore plus pour 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jeunes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transgenres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B1F40-13FB-2946-96E6-0AC98DFD6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2" y="3356742"/>
            <a:ext cx="2127668" cy="230585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6C9CD-B3EE-494C-B74A-432EE20EF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380" y="2342592"/>
            <a:ext cx="8252989" cy="335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SOGI 1 2 3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crée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avec et pour le personnel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enseignant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afin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favoriser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développement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professionnel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Ces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sont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prêtes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utiliser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faciles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d'accès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ouvertes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personnalisation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SOGI 1 2 3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simplement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façon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plus pour le personnel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enseignant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trouver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nécessaires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d'apprendre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22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 travers la collaboration. 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8380" y="1556914"/>
            <a:ext cx="1035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Qu’est-ce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</a:t>
            </a:r>
            <a:r>
              <a:rPr lang="en-US" sz="3600" dirty="0" err="1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c’est</a:t>
            </a:r>
            <a:r>
              <a:rPr lang="en-US" sz="3600" dirty="0">
                <a:solidFill>
                  <a:srgbClr val="414142"/>
                </a:solidFill>
                <a:latin typeface="Arial" charset="0"/>
                <a:ea typeface="Arial" charset="0"/>
                <a:cs typeface="Arial" charset="0"/>
              </a:rPr>
              <a:t> que SOGI 1 2 3?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5326CA-1C5E-C148-B031-FD00A1367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58" y="3414725"/>
            <a:ext cx="1873234" cy="2004196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DB7379-AA27-FE4E-9937-6CA8379C5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4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86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6" y="6282067"/>
            <a:ext cx="1220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1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SOGIeducation.org</a:t>
            </a:r>
            <a:r>
              <a:rPr lang="en-US" sz="2400" spc="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                                                                          #sogi123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CA2295-F131-2048-ACA1-6475ABB9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66" y="243192"/>
            <a:ext cx="1731471" cy="947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1E675-C96D-C548-A3A6-BEBE70F91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5" y="1665555"/>
            <a:ext cx="2644992" cy="4099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6BE3B6-E7EC-584F-8672-FD5E8FE92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08" y="1661345"/>
            <a:ext cx="2646570" cy="4103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9E0012-B2C3-5349-90A3-14AE2600A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9" y="1661345"/>
            <a:ext cx="2644992" cy="40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27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4C7306E38DA4EB795739BE35398C9" ma:contentTypeVersion="11" ma:contentTypeDescription="Create a new document." ma:contentTypeScope="" ma:versionID="6fc54749e5f639d5a7f801959e779d38">
  <xsd:schema xmlns:xsd="http://www.w3.org/2001/XMLSchema" xmlns:xs="http://www.w3.org/2001/XMLSchema" xmlns:p="http://schemas.microsoft.com/office/2006/metadata/properties" xmlns:ns2="5e1e02a6-8e41-46c8-be9c-5d1427604533" targetNamespace="http://schemas.microsoft.com/office/2006/metadata/properties" ma:root="true" ma:fieldsID="7ca21d573fd2015a315a7f5dd5ca6fa6" ns2:_="">
    <xsd:import namespace="5e1e02a6-8e41-46c8-be9c-5d14276045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e02a6-8e41-46c8-be9c-5d1427604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9368D0-84BE-4EBB-8A93-53B9C3F97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e02a6-8e41-46c8-be9c-5d14276045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4DB5B3-18CA-40A1-A9C6-B78451A3A5C5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5e1e02a6-8e41-46c8-be9c-5d1427604533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E8F9DA7-03D2-4B0E-A549-8E233BB13C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25232</TotalTime>
  <Words>3537</Words>
  <Application>Microsoft Macintosh PowerPoint</Application>
  <PresentationFormat>Grand écran</PresentationFormat>
  <Paragraphs>322</Paragraphs>
  <Slides>21</Slides>
  <Notes>21</Notes>
  <HiddenSlides>2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1_Office Theme</vt:lpstr>
      <vt:lpstr>Présentation PowerPoint</vt:lpstr>
      <vt:lpstr>La Fondation ARC et SOGI 1 2 3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Elizabeth Rush</cp:lastModifiedBy>
  <cp:revision>275</cp:revision>
  <dcterms:modified xsi:type="dcterms:W3CDTF">2022-04-18T05:41:22Z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0x010100A6D4C7306E38DA4EB795739BE35398C9</vt:lpwstr>
  </property>
</Properties>
</file>